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5"/>
    <p:sldMasterId id="2147483663" r:id="rId6"/>
  </p:sldMasterIdLst>
  <p:notesMasterIdLst>
    <p:notesMasterId r:id="rId19"/>
  </p:notesMasterIdLst>
  <p:sldIdLst>
    <p:sldId id="749" r:id="rId7"/>
    <p:sldId id="256" r:id="rId8"/>
    <p:sldId id="750" r:id="rId9"/>
    <p:sldId id="296" r:id="rId10"/>
    <p:sldId id="303" r:id="rId11"/>
    <p:sldId id="764" r:id="rId12"/>
    <p:sldId id="747" r:id="rId13"/>
    <p:sldId id="751" r:id="rId14"/>
    <p:sldId id="312" r:id="rId15"/>
    <p:sldId id="748" r:id="rId16"/>
    <p:sldId id="309" r:id="rId17"/>
    <p:sldId id="308" r:id="rId18"/>
  </p:sldIdLst>
  <p:sldSz cx="9144000" cy="5143500" type="screen16x9"/>
  <p:notesSz cx="6858000" cy="9144000"/>
  <p:embeddedFontLst>
    <p:embeddedFont>
      <p:font typeface="Helvetica" panose="020B0604020202020204" pitchFamily="34" charset="0"/>
      <p:regular r:id="rId20"/>
      <p:bold r:id="rId21"/>
      <p:italic r:id="rId22"/>
      <p:boldItalic r:id="rId23"/>
    </p:embeddedFont>
    <p:embeddedFont>
      <p:font typeface="Inter" panose="020B0604020202020204" charset="0"/>
      <p:regular r:id="rId24"/>
      <p:bold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A4A3A4"/>
          </p15:clr>
        </p15:guide>
        <p15:guide id="2" orient="horz" pos="162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2944A7B-AAFB-61B3-A0F0-DBCF8E6943FA}" name="Kevin Klages" initials="KK" userId="S::kklages@planitar.com::9067c69d-74c6-4336-b2be-0fe3b7d08eec" providerId="AD"/>
  <p188:author id="{CA135B89-B0F6-8EAC-F024-EE8CD98E2672}" name="Bryan Briones" initials="" userId="S::bbriones@planitar.com::bff20994-464c-4985-9a69-8272389866c3" providerId="AD"/>
  <p188:author id="{FA3B4190-B0FC-E64E-CA66-DC10A185D8BB}" name="Chris White" initials="" userId="S::cwhite@planitar.com::7d241fd8-ff2e-4500-9271-7948940b7691" providerId="AD"/>
  <p188:author id="{0E5E24BF-19D2-1903-A8F2-88E5F3DFE0E5}" name="Skylar Lawrence-LeBel" initials="SL" userId="S::skylar@planitar.com::3b9ec4f0-689e-41bd-b7cc-441d84eebf63" providerId="AD"/>
  <p188:author id="{081983FC-D429-E122-6909-617B917DAB66}" name="Michael Vervena" initials="MV" userId="S::michael@planitar.com::79c881ee-a130-4536-9393-e927f31070b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kylar Lawrence-LeBel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CDE"/>
    <a:srgbClr val="006E9E"/>
    <a:srgbClr val="58595B"/>
    <a:srgbClr val="45AEE3"/>
    <a:srgbClr val="F7941D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095FE4-8B82-C641-9F4E-F8AFFC1013DB}" v="23" dt="2024-09-25T16:06:43.406"/>
    <p1510:client id="{AAB861DE-E87D-9C41-8AE8-55E3A74F4DB2}" v="4" dt="2024-09-25T16:26:54.549"/>
  </p1510:revLst>
</p1510:revInfo>
</file>

<file path=ppt/tableStyles.xml><?xml version="1.0" encoding="utf-8"?>
<a:tblStyleLst xmlns:a="http://schemas.openxmlformats.org/drawingml/2006/main" def="{4CD622C3-C3BE-4714-BE43-A138AAB26E23}">
  <a:tblStyle styleId="{4CD622C3-C3BE-4714-BE43-A138AAB26E2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60"/>
    <p:restoredTop sz="94687"/>
  </p:normalViewPr>
  <p:slideViewPr>
    <p:cSldViewPr snapToGrid="0">
      <p:cViewPr varScale="1">
        <p:scale>
          <a:sx n="82" d="100"/>
          <a:sy n="82" d="100"/>
        </p:scale>
        <p:origin x="44" y="228"/>
      </p:cViewPr>
      <p:guideLst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font" Target="fonts/font6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font" Target="fonts/font1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font" Target="fonts/font5.fntdata"/><Relationship Id="rId32" Type="http://schemas.microsoft.com/office/2018/10/relationships/authors" Target="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font" Target="fonts/font4.fntdata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31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068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227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55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141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612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228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206531a6ed9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206531a6ed9_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51868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485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6738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530519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23749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93281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1919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86491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55262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27932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8892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C5E1257-9526-2661-C909-6CCAA7EB482A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1F4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884478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49552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8D498-B0B2-8DDA-E9B3-455147E85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0B032-63E0-373D-9F76-CB958B6FAD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6C1C07-283A-4BE3-A79B-CBD24FBD7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84598-87BC-EC43-8887-31532DA6E3B0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DBA195-9C76-C8D9-A814-8FD2E973F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B337FA-8229-89C4-2DE3-238D5EEF2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56540-C1CC-5A4E-9C13-8A99F7A85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8830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9876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EF4F265-E5CC-45F3-01B2-0EED93FFB451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1F4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2" r:id="rId11"/>
    <p:sldLayoutId id="2147483676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682635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planitar.sharepoint.com/:u:/s/iGUIDE-Resources-and-Assets/EQCG_TXSt_ZAtDd5gA4dT4UB283eKDIz3U6bnH-Wv7iqsA?e=8eefFs" TargetMode="External"/><Relationship Id="rId3" Type="http://schemas.openxmlformats.org/officeDocument/2006/relationships/image" Target="../media/image14.png"/><Relationship Id="rId7" Type="http://schemas.openxmlformats.org/officeDocument/2006/relationships/hyperlink" Target="https://planitar.sharepoint.com/:u:/s/iGUIDE-Resources-and-Assets/EX4YLKUHGWBEj3SQXpQVEzEB0AuHqn-4Zh7xt7gTzjS6LA?e=ou1Rx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lanitar.sharepoint.com/:b:/r/sites/iGUIDE-Resources-and-Assets/Shared%20Documents/iGUIDE%20Samples/Advanced%20Drawing%20Packages/145%20Pioneer%20St%20(50%20Ainslie%20-%20Commercial%20Restaurant%20-%20No%20Tennant)/3D%20CAD/145%20Pioneer%20St,%20Waterloo,%20ON_W_COVER.pdf?csf=1&amp;web=1&amp;e=cNr1W2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hyperlink" Target="https://youriguide.com/145_pioneer_st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s://youriguide.com/vSOJFU5W2FEDD1" TargetMode="External"/><Relationship Id="rId7" Type="http://schemas.openxmlformats.org/officeDocument/2006/relationships/hyperlink" Target="https://youriguide.com/295_hagey_blvd_waterloo_on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youriguide.com/ff0f4621-0259-4765-ab9c-1a09429a852e" TargetMode="External"/><Relationship Id="rId3" Type="http://schemas.openxmlformats.org/officeDocument/2006/relationships/image" Target="../media/image9.png"/><Relationship Id="rId7" Type="http://schemas.openxmlformats.org/officeDocument/2006/relationships/hyperlink" Target="https://youriguide.com/v25O4YXU2FEDD1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hyperlink" Target="https://youriguide.com/vSOJFU5W2FEDD1" TargetMode="External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guideradix.com/1155_altec_dr_elizabethtown_ga" TargetMode="Externa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78B4213-9F80-BB70-B6CB-3E81942AC9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0" y="1"/>
            <a:ext cx="9144000" cy="514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5C5A719C-9ACE-789E-57F9-66199A385EB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CFB22A-6466-5DB1-451A-14B65D323100}"/>
              </a:ext>
            </a:extLst>
          </p:cNvPr>
          <p:cNvSpPr txBox="1"/>
          <p:nvPr/>
        </p:nvSpPr>
        <p:spPr>
          <a:xfrm>
            <a:off x="573778" y="1872585"/>
            <a:ext cx="446044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CA" sz="4000" b="1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t>Precision meets innovation</a:t>
            </a:r>
            <a:endParaRPr lang="en-US" sz="4000" b="1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01E0B7-2147-4944-4D89-D631C6B8ECEB}"/>
              </a:ext>
            </a:extLst>
          </p:cNvPr>
          <p:cNvSpPr txBox="1"/>
          <p:nvPr/>
        </p:nvSpPr>
        <p:spPr>
          <a:xfrm>
            <a:off x="573779" y="3424624"/>
            <a:ext cx="4146512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CA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Helvetica" panose="020B0604020202020204" pitchFamily="34" charset="0"/>
              </a:rPr>
              <a:t>Leaders in Building Measurement </a:t>
            </a:r>
            <a:br>
              <a:rPr lang="en-CA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Helvetica" panose="020B0604020202020204" pitchFamily="34" charset="0"/>
              </a:rPr>
            </a:br>
            <a:r>
              <a:rPr lang="en-CA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Helvetica" panose="020B0604020202020204" pitchFamily="34" charset="0"/>
              </a:rPr>
              <a:t>&amp; As-Built Documentation</a:t>
            </a:r>
            <a:endParaRPr lang="en-US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Helvetica" panose="020B0604020202020204" pitchFamily="34" charset="0"/>
            </a:endParaRPr>
          </a:p>
        </p:txBody>
      </p:sp>
      <p:pic>
        <p:nvPicPr>
          <p:cNvPr id="7" name="Picture 6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07199B85-2F1C-43E8-2B31-E1E42774B92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281" y="1213583"/>
            <a:ext cx="1896892" cy="353458"/>
          </a:xfrm>
          <a:prstGeom prst="rect">
            <a:avLst/>
          </a:prstGeom>
        </p:spPr>
      </p:pic>
      <p:pic>
        <p:nvPicPr>
          <p:cNvPr id="2" name="Picture 1" descr="A person holding a device and a tablet&#10;&#10;Description automatically generated">
            <a:extLst>
              <a:ext uri="{FF2B5EF4-FFF2-40B4-BE49-F238E27FC236}">
                <a16:creationId xmlns:a16="http://schemas.microsoft.com/office/drawing/2014/main" id="{3C8E32E1-7FC8-4F13-000D-B22B6ADF69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5362" y="7749"/>
            <a:ext cx="3475439" cy="51435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6F1A82-8A99-1E3C-D41B-433EE85DED20}"/>
              </a:ext>
            </a:extLst>
          </p:cNvPr>
          <p:cNvSpPr/>
          <p:nvPr/>
        </p:nvSpPr>
        <p:spPr>
          <a:xfrm>
            <a:off x="678281" y="3202184"/>
            <a:ext cx="654375" cy="69668"/>
          </a:xfrm>
          <a:prstGeom prst="rect">
            <a:avLst/>
          </a:prstGeom>
          <a:solidFill>
            <a:srgbClr val="009CD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7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6;p34">
            <a:extLst>
              <a:ext uri="{FF2B5EF4-FFF2-40B4-BE49-F238E27FC236}">
                <a16:creationId xmlns:a16="http://schemas.microsoft.com/office/drawing/2014/main" id="{24C89C18-9148-D885-0073-91D61A0B7943}"/>
              </a:ext>
            </a:extLst>
          </p:cNvPr>
          <p:cNvSpPr txBox="1"/>
          <p:nvPr/>
        </p:nvSpPr>
        <p:spPr>
          <a:xfrm>
            <a:off x="497043" y="444762"/>
            <a:ext cx="4357559" cy="902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8890" indent="-8890">
              <a:lnSpc>
                <a:spcPts val="2800"/>
              </a:lnSpc>
            </a:pPr>
            <a:r>
              <a:rPr lang="en" sz="2800" b="1">
                <a:solidFill>
                  <a:srgbClr val="009CDE"/>
                </a:solidFill>
                <a:latin typeface="Inter" panose="02000503000000020004" pitchFamily="2" charset="0"/>
                <a:ea typeface="Inter" panose="02000503000000020004" pitchFamily="2" charset="0"/>
                <a:cs typeface="Poppins Black"/>
                <a:sym typeface="Poppins Black"/>
              </a:rPr>
              <a:t>Your project. </a:t>
            </a:r>
            <a:br>
              <a:rPr lang="en" sz="2800" b="1">
                <a:latin typeface="Inter" panose="02000503000000020004" pitchFamily="2" charset="0"/>
                <a:ea typeface="Inter" panose="02000503000000020004" pitchFamily="2" charset="0"/>
                <a:cs typeface="Poppins Black"/>
              </a:rPr>
            </a:br>
            <a:r>
              <a:rPr lang="en" sz="2800" b="1">
                <a:solidFill>
                  <a:srgbClr val="009CDE"/>
                </a:solidFill>
                <a:latin typeface="Inter" panose="02000503000000020004" pitchFamily="2" charset="0"/>
                <a:ea typeface="Inter" panose="02000503000000020004" pitchFamily="2" charset="0"/>
                <a:cs typeface="Poppins Black"/>
                <a:sym typeface="Poppins Black"/>
              </a:rPr>
              <a:t>Your data.</a:t>
            </a:r>
            <a:endParaRPr lang="en-CA" sz="2800" b="1">
              <a:solidFill>
                <a:srgbClr val="58595B"/>
              </a:solidFill>
              <a:latin typeface="Inter" panose="02000503000000020004" pitchFamily="2" charset="0"/>
              <a:ea typeface="Inter" panose="02000503000000020004" pitchFamily="2" charset="0"/>
              <a:cs typeface="Lato Black"/>
            </a:endParaRPr>
          </a:p>
        </p:txBody>
      </p:sp>
      <p:sp>
        <p:nvSpPr>
          <p:cNvPr id="3" name="Google Shape;156;p34">
            <a:extLst>
              <a:ext uri="{FF2B5EF4-FFF2-40B4-BE49-F238E27FC236}">
                <a16:creationId xmlns:a16="http://schemas.microsoft.com/office/drawing/2014/main" id="{0A0D360D-7FF4-3F45-36E5-AD225CA755CF}"/>
              </a:ext>
            </a:extLst>
          </p:cNvPr>
          <p:cNvSpPr txBox="1"/>
          <p:nvPr/>
        </p:nvSpPr>
        <p:spPr>
          <a:xfrm>
            <a:off x="497044" y="2069355"/>
            <a:ext cx="1790124" cy="877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300"/>
              </a:spcAft>
              <a:buNone/>
            </a:pPr>
            <a:r>
              <a:rPr lang="en-CA" sz="1000" b="1">
                <a:solidFill>
                  <a:srgbClr val="58595B"/>
                </a:solidFill>
                <a:latin typeface="Inter" panose="02000503000000020004" pitchFamily="2" charset="0"/>
                <a:ea typeface="Inter" panose="02000503000000020004" pitchFamily="2" charset="0"/>
                <a:cs typeface="Lato Black"/>
                <a:sym typeface="Lato Black"/>
              </a:rPr>
              <a:t>Data ownership </a:t>
            </a:r>
          </a:p>
          <a:p>
            <a:pPr marL="0" lvl="0" indent="0" rtl="0">
              <a:spcBef>
                <a:spcPts val="0"/>
              </a:spcBef>
              <a:spcAft>
                <a:spcPts val="300"/>
              </a:spcAft>
              <a:buNone/>
            </a:pPr>
            <a:r>
              <a:rPr lang="en-CA" sz="1000">
                <a:solidFill>
                  <a:srgbClr val="58595B"/>
                </a:solidFill>
                <a:latin typeface="Inter" panose="02000503000000020004" pitchFamily="2" charset="0"/>
                <a:ea typeface="Inter" panose="02000503000000020004" pitchFamily="2" charset="0"/>
                <a:cs typeface="Lato Black"/>
                <a:sym typeface="Lato Black"/>
              </a:rPr>
              <a:t>Rest assured you own </a:t>
            </a:r>
            <a:br>
              <a:rPr lang="en-CA" sz="1000">
                <a:solidFill>
                  <a:srgbClr val="58595B"/>
                </a:solidFill>
                <a:latin typeface="Inter" panose="02000503000000020004" pitchFamily="2" charset="0"/>
                <a:ea typeface="Inter" panose="02000503000000020004" pitchFamily="2" charset="0"/>
                <a:cs typeface="Lato Black"/>
                <a:sym typeface="Lato Black"/>
              </a:rPr>
            </a:br>
            <a:r>
              <a:rPr lang="en-CA" sz="1000">
                <a:solidFill>
                  <a:srgbClr val="58595B"/>
                </a:solidFill>
                <a:latin typeface="Inter" panose="02000503000000020004" pitchFamily="2" charset="0"/>
                <a:ea typeface="Inter" panose="02000503000000020004" pitchFamily="2" charset="0"/>
                <a:cs typeface="Lato Black"/>
                <a:sym typeface="Lato Black"/>
              </a:rPr>
              <a:t>the data from each of </a:t>
            </a:r>
            <a:br>
              <a:rPr lang="en-CA" sz="1000">
                <a:solidFill>
                  <a:srgbClr val="58595B"/>
                </a:solidFill>
                <a:latin typeface="Inter" panose="02000503000000020004" pitchFamily="2" charset="0"/>
                <a:ea typeface="Inter" panose="02000503000000020004" pitchFamily="2" charset="0"/>
                <a:cs typeface="Lato Black"/>
                <a:sym typeface="Lato Black"/>
              </a:rPr>
            </a:br>
            <a:r>
              <a:rPr lang="en-CA" sz="1000">
                <a:solidFill>
                  <a:srgbClr val="58595B"/>
                </a:solidFill>
                <a:latin typeface="Inter" panose="02000503000000020004" pitchFamily="2" charset="0"/>
                <a:ea typeface="Inter" panose="02000503000000020004" pitchFamily="2" charset="0"/>
                <a:cs typeface="Lato Black"/>
                <a:sym typeface="Lato Black"/>
              </a:rPr>
              <a:t>your projects. </a:t>
            </a:r>
            <a:endParaRPr lang="en-CA" sz="1000" b="1">
              <a:solidFill>
                <a:srgbClr val="58595B"/>
              </a:solidFill>
              <a:latin typeface="Inter" panose="02000503000000020004" pitchFamily="2" charset="0"/>
              <a:ea typeface="Inter" panose="02000503000000020004" pitchFamily="2" charset="0"/>
              <a:cs typeface="Lato Black"/>
              <a:sym typeface="Lato Black"/>
            </a:endParaRPr>
          </a:p>
        </p:txBody>
      </p:sp>
      <p:sp>
        <p:nvSpPr>
          <p:cNvPr id="4" name="Google Shape;156;p34">
            <a:extLst>
              <a:ext uri="{FF2B5EF4-FFF2-40B4-BE49-F238E27FC236}">
                <a16:creationId xmlns:a16="http://schemas.microsoft.com/office/drawing/2014/main" id="{68D493E5-0EF2-BE78-8C57-ABFAB3281E32}"/>
              </a:ext>
            </a:extLst>
          </p:cNvPr>
          <p:cNvSpPr txBox="1"/>
          <p:nvPr/>
        </p:nvSpPr>
        <p:spPr>
          <a:xfrm>
            <a:off x="2562692" y="2069355"/>
            <a:ext cx="2096111" cy="877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300"/>
              </a:spcAft>
              <a:buNone/>
            </a:pPr>
            <a:r>
              <a:rPr lang="en-CA" sz="1000" b="1">
                <a:solidFill>
                  <a:srgbClr val="58595B"/>
                </a:solidFill>
                <a:latin typeface="Inter" panose="02000503000000020004" pitchFamily="2" charset="0"/>
                <a:ea typeface="Inter" panose="02000503000000020004" pitchFamily="2" charset="0"/>
                <a:cs typeface="Lato Black"/>
                <a:sym typeface="Lato Black"/>
              </a:rPr>
              <a:t>No recurring fees</a:t>
            </a:r>
          </a:p>
          <a:p>
            <a:pPr marL="0" lvl="0" indent="0" rtl="0">
              <a:spcBef>
                <a:spcPts val="0"/>
              </a:spcBef>
              <a:spcAft>
                <a:spcPts val="300"/>
              </a:spcAft>
              <a:buNone/>
            </a:pPr>
            <a:r>
              <a:rPr lang="en-CA" sz="1000">
                <a:solidFill>
                  <a:srgbClr val="58595B"/>
                </a:solidFill>
                <a:latin typeface="Inter" panose="02000503000000020004" pitchFamily="2" charset="0"/>
                <a:ea typeface="Inter" panose="02000503000000020004" pitchFamily="2" charset="0"/>
                <a:cs typeface="Lato Black"/>
                <a:sym typeface="Lato Black"/>
              </a:rPr>
              <a:t>Pay for your project with </a:t>
            </a:r>
            <a:br>
              <a:rPr lang="en-CA" sz="1000">
                <a:solidFill>
                  <a:srgbClr val="58595B"/>
                </a:solidFill>
                <a:latin typeface="Inter" panose="02000503000000020004" pitchFamily="2" charset="0"/>
                <a:ea typeface="Inter" panose="02000503000000020004" pitchFamily="2" charset="0"/>
                <a:cs typeface="Lato Black"/>
                <a:sym typeface="Lato Black"/>
              </a:rPr>
            </a:br>
            <a:r>
              <a:rPr lang="en-CA" sz="1000">
                <a:solidFill>
                  <a:srgbClr val="58595B"/>
                </a:solidFill>
                <a:latin typeface="Inter" panose="02000503000000020004" pitchFamily="2" charset="0"/>
                <a:ea typeface="Inter" panose="02000503000000020004" pitchFamily="2" charset="0"/>
                <a:cs typeface="Lato Black"/>
                <a:sym typeface="Lato Black"/>
              </a:rPr>
              <a:t>no additional subscription </a:t>
            </a:r>
            <a:br>
              <a:rPr lang="en-CA" sz="1000">
                <a:solidFill>
                  <a:srgbClr val="58595B"/>
                </a:solidFill>
                <a:latin typeface="Inter" panose="02000503000000020004" pitchFamily="2" charset="0"/>
                <a:ea typeface="Inter" panose="02000503000000020004" pitchFamily="2" charset="0"/>
                <a:cs typeface="Lato Black"/>
                <a:sym typeface="Lato Black"/>
              </a:rPr>
            </a:br>
            <a:r>
              <a:rPr lang="en-CA" sz="1000">
                <a:solidFill>
                  <a:srgbClr val="58595B"/>
                </a:solidFill>
                <a:latin typeface="Inter" panose="02000503000000020004" pitchFamily="2" charset="0"/>
                <a:ea typeface="Inter" panose="02000503000000020004" pitchFamily="2" charset="0"/>
                <a:cs typeface="Lato Black"/>
                <a:sym typeface="Lato Black"/>
              </a:rPr>
              <a:t>fees attached.</a:t>
            </a:r>
            <a:endParaRPr lang="en-CA" sz="1000" b="1">
              <a:solidFill>
                <a:srgbClr val="58595B"/>
              </a:solidFill>
              <a:latin typeface="Inter" panose="02000503000000020004" pitchFamily="2" charset="0"/>
              <a:ea typeface="Inter" panose="02000503000000020004" pitchFamily="2" charset="0"/>
              <a:cs typeface="Lato Black"/>
              <a:sym typeface="Lato Black"/>
            </a:endParaRPr>
          </a:p>
        </p:txBody>
      </p:sp>
      <p:sp>
        <p:nvSpPr>
          <p:cNvPr id="5" name="Google Shape;156;p34">
            <a:extLst>
              <a:ext uri="{FF2B5EF4-FFF2-40B4-BE49-F238E27FC236}">
                <a16:creationId xmlns:a16="http://schemas.microsoft.com/office/drawing/2014/main" id="{854B759F-A2B7-FD2C-2700-9B2DD93B48E8}"/>
              </a:ext>
            </a:extLst>
          </p:cNvPr>
          <p:cNvSpPr txBox="1"/>
          <p:nvPr/>
        </p:nvSpPr>
        <p:spPr>
          <a:xfrm>
            <a:off x="497043" y="3807693"/>
            <a:ext cx="1790124" cy="877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300"/>
              </a:spcAft>
              <a:buNone/>
            </a:pPr>
            <a:r>
              <a:rPr lang="en-CA" sz="1000" b="1">
                <a:solidFill>
                  <a:srgbClr val="58595B"/>
                </a:solidFill>
                <a:latin typeface="Inter" panose="02000503000000020004" pitchFamily="2" charset="0"/>
                <a:ea typeface="Inter" panose="02000503000000020004" pitchFamily="2" charset="0"/>
                <a:cs typeface="Lato Black"/>
                <a:sym typeface="Lato Black"/>
              </a:rPr>
              <a:t>Hosting flexibility</a:t>
            </a:r>
          </a:p>
          <a:p>
            <a:pPr marL="0" lvl="0" indent="0" rtl="0">
              <a:spcBef>
                <a:spcPts val="0"/>
              </a:spcBef>
              <a:spcAft>
                <a:spcPts val="300"/>
              </a:spcAft>
              <a:buNone/>
            </a:pPr>
            <a:r>
              <a:rPr lang="en-CA" sz="1000">
                <a:solidFill>
                  <a:srgbClr val="58595B"/>
                </a:solidFill>
                <a:latin typeface="Inter" panose="02000503000000020004" pitchFamily="2" charset="0"/>
                <a:ea typeface="Inter" panose="02000503000000020004" pitchFamily="2" charset="0"/>
                <a:cs typeface="Lato Black"/>
                <a:sym typeface="Lato Black"/>
              </a:rPr>
              <a:t>We can host your project </a:t>
            </a:r>
            <a:br>
              <a:rPr lang="en-CA" sz="1000">
                <a:solidFill>
                  <a:srgbClr val="58595B"/>
                </a:solidFill>
                <a:latin typeface="Inter" panose="02000503000000020004" pitchFamily="2" charset="0"/>
                <a:ea typeface="Inter" panose="02000503000000020004" pitchFamily="2" charset="0"/>
                <a:cs typeface="Lato Black"/>
                <a:sym typeface="Lato Black"/>
              </a:rPr>
            </a:br>
            <a:r>
              <a:rPr lang="en-CA" sz="1000">
                <a:solidFill>
                  <a:srgbClr val="58595B"/>
                </a:solidFill>
                <a:latin typeface="Inter" panose="02000503000000020004" pitchFamily="2" charset="0"/>
                <a:ea typeface="Inter" panose="02000503000000020004" pitchFamily="2" charset="0"/>
                <a:cs typeface="Lato Black"/>
                <a:sym typeface="Lato Black"/>
              </a:rPr>
              <a:t>at no cost or download </a:t>
            </a:r>
            <a:br>
              <a:rPr lang="en-CA" sz="1000">
                <a:solidFill>
                  <a:srgbClr val="58595B"/>
                </a:solidFill>
                <a:latin typeface="Inter" panose="02000503000000020004" pitchFamily="2" charset="0"/>
                <a:ea typeface="Inter" panose="02000503000000020004" pitchFamily="2" charset="0"/>
                <a:cs typeface="Lato Black"/>
                <a:sym typeface="Lato Black"/>
              </a:rPr>
            </a:br>
            <a:r>
              <a:rPr lang="en-CA" sz="1000">
                <a:solidFill>
                  <a:srgbClr val="58595B"/>
                </a:solidFill>
                <a:latin typeface="Inter" panose="02000503000000020004" pitchFamily="2" charset="0"/>
                <a:ea typeface="Inter" panose="02000503000000020004" pitchFamily="2" charset="0"/>
                <a:cs typeface="Lato Black"/>
                <a:sym typeface="Lato Black"/>
              </a:rPr>
              <a:t>and host yourself.</a:t>
            </a:r>
            <a:endParaRPr lang="en-CA" sz="1000" b="1">
              <a:solidFill>
                <a:srgbClr val="58595B"/>
              </a:solidFill>
              <a:latin typeface="Inter" panose="02000503000000020004" pitchFamily="2" charset="0"/>
              <a:ea typeface="Inter" panose="02000503000000020004" pitchFamily="2" charset="0"/>
              <a:cs typeface="Lato Black"/>
              <a:sym typeface="Lato Black"/>
            </a:endParaRPr>
          </a:p>
        </p:txBody>
      </p:sp>
      <p:sp>
        <p:nvSpPr>
          <p:cNvPr id="6" name="Google Shape;156;p34">
            <a:extLst>
              <a:ext uri="{FF2B5EF4-FFF2-40B4-BE49-F238E27FC236}">
                <a16:creationId xmlns:a16="http://schemas.microsoft.com/office/drawing/2014/main" id="{39AA540E-8E0B-4451-F14A-70226C3D22A7}"/>
              </a:ext>
            </a:extLst>
          </p:cNvPr>
          <p:cNvSpPr txBox="1"/>
          <p:nvPr/>
        </p:nvSpPr>
        <p:spPr>
          <a:xfrm>
            <a:off x="2562692" y="3807693"/>
            <a:ext cx="2096111" cy="877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300"/>
              </a:spcAft>
              <a:buNone/>
            </a:pPr>
            <a:r>
              <a:rPr lang="en-CA" sz="1000" b="1">
                <a:solidFill>
                  <a:srgbClr val="58595B"/>
                </a:solidFill>
                <a:latin typeface="Inter" panose="02000503000000020004" pitchFamily="2" charset="0"/>
                <a:ea typeface="Inter" panose="02000503000000020004" pitchFamily="2" charset="0"/>
                <a:cs typeface="Lato Black"/>
                <a:sym typeface="Lato Black"/>
              </a:rPr>
              <a:t>Data protection</a:t>
            </a:r>
          </a:p>
          <a:p>
            <a:pPr marL="0" lvl="0" indent="0" rtl="0">
              <a:spcBef>
                <a:spcPts val="0"/>
              </a:spcBef>
              <a:spcAft>
                <a:spcPts val="300"/>
              </a:spcAft>
              <a:buNone/>
            </a:pPr>
            <a:r>
              <a:rPr lang="en-CA" sz="1000">
                <a:solidFill>
                  <a:srgbClr val="58595B"/>
                </a:solidFill>
                <a:latin typeface="Inter" panose="02000503000000020004" pitchFamily="2" charset="0"/>
                <a:ea typeface="Inter" panose="02000503000000020004" pitchFamily="2" charset="0"/>
                <a:cs typeface="Lato Black"/>
                <a:sym typeface="Lato Black"/>
              </a:rPr>
              <a:t>Our information security </a:t>
            </a:r>
            <a:br>
              <a:rPr lang="en-CA" sz="1000">
                <a:solidFill>
                  <a:srgbClr val="58595B"/>
                </a:solidFill>
                <a:latin typeface="Inter" panose="02000503000000020004" pitchFamily="2" charset="0"/>
                <a:ea typeface="Inter" panose="02000503000000020004" pitchFamily="2" charset="0"/>
                <a:cs typeface="Lato Black"/>
                <a:sym typeface="Lato Black"/>
              </a:rPr>
            </a:br>
            <a:r>
              <a:rPr lang="en-CA" sz="1000">
                <a:solidFill>
                  <a:srgbClr val="58595B"/>
                </a:solidFill>
                <a:latin typeface="Inter" panose="02000503000000020004" pitchFamily="2" charset="0"/>
                <a:ea typeface="Inter" panose="02000503000000020004" pitchFamily="2" charset="0"/>
                <a:cs typeface="Lato Black"/>
                <a:sym typeface="Lato Black"/>
              </a:rPr>
              <a:t>program incorporates control principles from SOC 2.</a:t>
            </a:r>
            <a:endParaRPr lang="en-CA" sz="1000" b="1">
              <a:solidFill>
                <a:srgbClr val="58595B"/>
              </a:solidFill>
              <a:latin typeface="Inter" panose="02000503000000020004" pitchFamily="2" charset="0"/>
              <a:ea typeface="Inter" panose="02000503000000020004" pitchFamily="2" charset="0"/>
              <a:cs typeface="Lato Black"/>
              <a:sym typeface="Lato Black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1CD647-D94C-2939-C43A-3414C4268D6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72313" y="1521955"/>
            <a:ext cx="614038" cy="597600"/>
          </a:xfrm>
          <a:prstGeom prst="rect">
            <a:avLst/>
          </a:prstGeom>
        </p:spPr>
      </p:pic>
      <p:pic>
        <p:nvPicPr>
          <p:cNvPr id="13" name="Picture 12" descr="A blue shield and blue line drawing of a stack of coins&#10;&#10;Description automatically generated with medium confidence">
            <a:extLst>
              <a:ext uri="{FF2B5EF4-FFF2-40B4-BE49-F238E27FC236}">
                <a16:creationId xmlns:a16="http://schemas.microsoft.com/office/drawing/2014/main" id="{C4FD0779-851B-A3D4-28CF-7D5138BAE83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2313" y="3236014"/>
            <a:ext cx="533194" cy="533194"/>
          </a:xfrm>
          <a:prstGeom prst="rect">
            <a:avLst/>
          </a:prstGeom>
        </p:spPr>
      </p:pic>
      <p:pic>
        <p:nvPicPr>
          <p:cNvPr id="15" name="Picture 14" descr="A blue outline of hands holding a square&#10;&#10;Description automatically generated">
            <a:extLst>
              <a:ext uri="{FF2B5EF4-FFF2-40B4-BE49-F238E27FC236}">
                <a16:creationId xmlns:a16="http://schemas.microsoft.com/office/drawing/2014/main" id="{55C69255-379E-AE4F-0409-67D727D683E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540" y="1432762"/>
            <a:ext cx="775985" cy="775985"/>
          </a:xfrm>
          <a:prstGeom prst="rect">
            <a:avLst/>
          </a:prstGeom>
        </p:spPr>
      </p:pic>
      <p:pic>
        <p:nvPicPr>
          <p:cNvPr id="17" name="Picture 16" descr="A blue line drawing of a cloud and a server&#10;&#10;Description automatically generated">
            <a:extLst>
              <a:ext uri="{FF2B5EF4-FFF2-40B4-BE49-F238E27FC236}">
                <a16:creationId xmlns:a16="http://schemas.microsoft.com/office/drawing/2014/main" id="{0E30CFE4-CB11-034C-3810-39B8319A7D5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540" y="3166913"/>
            <a:ext cx="630672" cy="630672"/>
          </a:xfrm>
          <a:prstGeom prst="rect">
            <a:avLst/>
          </a:prstGeom>
        </p:spPr>
      </p:pic>
      <p:pic>
        <p:nvPicPr>
          <p:cNvPr id="19" name="Picture 18" descr="A person sitting in a chair using a computer&#10;&#10;Description automatically generated">
            <a:extLst>
              <a:ext uri="{FF2B5EF4-FFF2-40B4-BE49-F238E27FC236}">
                <a16:creationId xmlns:a16="http://schemas.microsoft.com/office/drawing/2014/main" id="{4224A71A-7FA6-B70C-31D6-11DB5DD5B0F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64223" y="0"/>
            <a:ext cx="4230273" cy="5143500"/>
          </a:xfrm>
          <a:prstGeom prst="rect">
            <a:avLst/>
          </a:prstGeom>
        </p:spPr>
      </p:pic>
      <p:pic>
        <p:nvPicPr>
          <p:cNvPr id="10" name="Google Shape;437;p51">
            <a:extLst>
              <a:ext uri="{FF2B5EF4-FFF2-40B4-BE49-F238E27FC236}">
                <a16:creationId xmlns:a16="http://schemas.microsoft.com/office/drawing/2014/main" id="{24AE21A8-FEBC-86BE-00A8-27A6928E26E1}"/>
              </a:ext>
            </a:extLst>
          </p:cNvPr>
          <p:cNvPicPr preferRelativeResize="0"/>
          <p:nvPr/>
        </p:nvPicPr>
        <p:blipFill>
          <a:blip r:embed="rId7" cstate="screen">
            <a:alphaModFix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1200" y="152400"/>
            <a:ext cx="1220403" cy="413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9402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F5C94AC-83C6-224C-3305-513784B1887D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1F4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6A6D9D-777E-666E-E6F5-532FE7CDE2A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7000"/>
          </a:blip>
          <a:stretch>
            <a:fillRect/>
          </a:stretch>
        </p:blipFill>
        <p:spPr>
          <a:xfrm rot="20931039">
            <a:off x="-833034" y="-125295"/>
            <a:ext cx="3876972" cy="5494921"/>
          </a:xfrm>
          <a:prstGeom prst="rect">
            <a:avLst/>
          </a:prstGeom>
        </p:spPr>
      </p:pic>
      <p:pic>
        <p:nvPicPr>
          <p:cNvPr id="2" name="Picture 1" descr="A black and blue machine&#10;&#10;Description automatically generated">
            <a:extLst>
              <a:ext uri="{FF2B5EF4-FFF2-40B4-BE49-F238E27FC236}">
                <a16:creationId xmlns:a16="http://schemas.microsoft.com/office/drawing/2014/main" id="{63BE7468-9108-1361-E7FA-A59E711226B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620" y="221381"/>
            <a:ext cx="2424554" cy="4683930"/>
          </a:xfrm>
          <a:prstGeom prst="rect">
            <a:avLst/>
          </a:prstGeom>
        </p:spPr>
      </p:pic>
      <p:sp>
        <p:nvSpPr>
          <p:cNvPr id="436" name="Google Shape;436;p51"/>
          <p:cNvSpPr txBox="1"/>
          <p:nvPr/>
        </p:nvSpPr>
        <p:spPr>
          <a:xfrm>
            <a:off x="3785122" y="555433"/>
            <a:ext cx="4959980" cy="402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CA" sz="1200" b="1" i="0" u="none" strike="noStrike" kern="0" cap="none" spc="0" normalizeH="0" baseline="0" noProof="0">
                <a:ln>
                  <a:noFill/>
                </a:ln>
                <a:solidFill>
                  <a:srgbClr val="009CDE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Inter"/>
                <a:sym typeface="Inter"/>
              </a:rPr>
              <a:t>iGUIDE PLANIX Product Specifications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CA" sz="900" b="1" i="0" u="none" strike="noStrike" kern="0" cap="none" spc="0" normalizeH="0" baseline="0" noProof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Inter" panose="02000503000000020004" pitchFamily="2" charset="0"/>
              <a:ea typeface="Inter" panose="02000503000000020004" pitchFamily="2" charset="0"/>
              <a:cs typeface="Inter"/>
              <a:sym typeface="Inter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CA" sz="900" b="1" i="0" u="none" strike="noStrike" kern="0" cap="none" spc="0" normalizeH="0" baseline="0" noProof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Inter"/>
                <a:sym typeface="Inter"/>
              </a:rPr>
              <a:t>Lidar Measurements Range: </a:t>
            </a:r>
            <a:r>
              <a:rPr kumimoji="0" lang="en-CA" sz="900" b="0" i="0" u="none" strike="noStrike" kern="0" cap="none" spc="0" normalizeH="0" baseline="0" noProof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Inter"/>
                <a:sym typeface="Inter"/>
              </a:rPr>
              <a:t>Up to 40m (approx. 131’)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Inter" panose="02000503000000020004" pitchFamily="2" charset="0"/>
              <a:ea typeface="Inter" panose="02000503000000020004" pitchFamily="2" charset="0"/>
              <a:cs typeface="Inter"/>
              <a:sym typeface="Inter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CA" sz="900" b="1" i="0" u="none" strike="noStrike" kern="0" cap="none" spc="0" normalizeH="0" baseline="0" noProof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Inter"/>
                <a:sym typeface="Inter"/>
              </a:rPr>
              <a:t>Lidar Measurement Uncertainty:</a:t>
            </a:r>
            <a:r>
              <a:rPr kumimoji="0" lang="en-CA" sz="900" b="0" i="0" u="none" strike="noStrike" kern="0" cap="none" spc="0" normalizeH="0" baseline="0" noProof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Inter"/>
                <a:sym typeface="Inter"/>
              </a:rPr>
              <a:t> +/- 1cm (approx. 0.4″) up to max range </a:t>
            </a:r>
            <a:br>
              <a:rPr kumimoji="0" lang="en-CA" sz="900" b="0" i="0" u="none" strike="noStrike" kern="0" cap="none" spc="0" normalizeH="0" baseline="0" noProof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Inter"/>
                <a:sym typeface="Inter"/>
              </a:rPr>
            </a:br>
            <a:r>
              <a:rPr kumimoji="0" lang="en-CA" sz="900" b="0" i="0" u="none" strike="noStrike" kern="0" cap="none" spc="0" normalizeH="0" baseline="0" noProof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Inter"/>
                <a:sym typeface="Inter"/>
              </a:rPr>
              <a:t>(typical, based on at least 60cm (approx. 23.6″) wide wall segment)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Inter" panose="02000503000000020004" pitchFamily="2" charset="0"/>
              <a:ea typeface="Inter" panose="02000503000000020004" pitchFamily="2" charset="0"/>
              <a:cs typeface="Inter"/>
              <a:sym typeface="Inter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CA" sz="900" b="1" i="0" u="none" strike="noStrike" kern="0" cap="none" spc="0" normalizeH="0" baseline="0" noProof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Inter"/>
                <a:sym typeface="Inter"/>
              </a:rPr>
              <a:t>Lidar Field of View: </a:t>
            </a:r>
            <a:r>
              <a:rPr kumimoji="0" lang="en-CA" sz="900" b="0" i="0" u="none" strike="noStrike" kern="0" cap="none" spc="0" normalizeH="0" baseline="0" noProof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Inter"/>
                <a:sym typeface="Inter"/>
              </a:rPr>
              <a:t>360 degrees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Inter" panose="02000503000000020004" pitchFamily="2" charset="0"/>
              <a:ea typeface="Inter" panose="02000503000000020004" pitchFamily="2" charset="0"/>
              <a:cs typeface="Inter"/>
              <a:sym typeface="Inter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CA" sz="900" b="1" i="0" u="none" strike="noStrike" kern="0" cap="none" spc="0" normalizeH="0" baseline="0" noProof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Inter"/>
                <a:sym typeface="Inter"/>
              </a:rPr>
              <a:t>Type of Lidar:</a:t>
            </a:r>
            <a:r>
              <a:rPr kumimoji="0" lang="en-CA" sz="900" b="0" i="0" u="none" strike="noStrike" kern="0" cap="none" spc="0" normalizeH="0" baseline="0" noProof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Inter"/>
                <a:sym typeface="Inter"/>
              </a:rPr>
              <a:t> Time of flight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Inter" panose="02000503000000020004" pitchFamily="2" charset="0"/>
              <a:ea typeface="Inter" panose="02000503000000020004" pitchFamily="2" charset="0"/>
              <a:cs typeface="Inter"/>
              <a:sym typeface="Inter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CA" sz="900" b="1" i="0" u="none" strike="noStrike" kern="0" cap="none" spc="0" normalizeH="0" baseline="0" noProof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Inter"/>
                <a:sym typeface="Inter"/>
              </a:rPr>
              <a:t>360° Camera: </a:t>
            </a:r>
            <a:r>
              <a:rPr kumimoji="0" lang="en-CA" sz="900" b="0" i="0" u="none" strike="noStrike" kern="0" cap="none" spc="0" normalizeH="0" baseline="0" noProof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Inter"/>
                <a:sym typeface="Inter"/>
              </a:rPr>
              <a:t>Ricoh THETA Z1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Inter" panose="02000503000000020004" pitchFamily="2" charset="0"/>
              <a:ea typeface="Inter" panose="02000503000000020004" pitchFamily="2" charset="0"/>
              <a:cs typeface="Inter"/>
              <a:sym typeface="Inter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CA" sz="900" b="1" i="0" u="none" strike="noStrike" kern="0" cap="none" spc="0" normalizeH="0" baseline="0" noProof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Inter"/>
                <a:sym typeface="Inter"/>
              </a:rPr>
              <a:t>Output Resolution:</a:t>
            </a:r>
            <a:r>
              <a:rPr kumimoji="0" lang="en-CA" sz="900" b="0" i="0" u="none" strike="noStrike" kern="0" cap="none" spc="0" normalizeH="0" baseline="0" noProof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Inter"/>
                <a:sym typeface="Inter"/>
              </a:rPr>
              <a:t> 26 Megapixels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Inter" panose="02000503000000020004" pitchFamily="2" charset="0"/>
              <a:ea typeface="Inter" panose="02000503000000020004" pitchFamily="2" charset="0"/>
              <a:cs typeface="Inter"/>
              <a:sym typeface="Inter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CA" sz="900" b="1" i="0" u="none" strike="noStrike" kern="0" cap="none" spc="0" normalizeH="0" baseline="0" noProof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Inter"/>
                <a:sym typeface="Inter"/>
              </a:rPr>
              <a:t>WIFI:</a:t>
            </a:r>
            <a:r>
              <a:rPr kumimoji="0" lang="en-CA" sz="900" b="0" i="0" u="none" strike="noStrike" kern="0" cap="none" spc="0" normalizeH="0" baseline="0" noProof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Inter"/>
                <a:sym typeface="Inter"/>
              </a:rPr>
              <a:t> 802.11 2.4GHz/5GHz Access Point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Inter" panose="02000503000000020004" pitchFamily="2" charset="0"/>
              <a:ea typeface="Inter" panose="02000503000000020004" pitchFamily="2" charset="0"/>
              <a:cs typeface="Inter"/>
              <a:sym typeface="Inter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CA" sz="900" b="1" i="0" u="none" strike="noStrike" kern="0" cap="none" spc="0" normalizeH="0" baseline="0" noProof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Inter"/>
                <a:sym typeface="Inter"/>
              </a:rPr>
              <a:t>Software:</a:t>
            </a:r>
            <a:r>
              <a:rPr kumimoji="0" lang="en-CA" sz="900" b="0" i="0" u="none" strike="noStrike" kern="0" cap="none" spc="0" normalizeH="0" baseline="0" noProof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Inter"/>
                <a:sym typeface="Inter"/>
              </a:rPr>
              <a:t> Planitar web app in a web browser over Wi-Fi from any device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Inter" panose="02000503000000020004" pitchFamily="2" charset="0"/>
              <a:ea typeface="Inter" panose="02000503000000020004" pitchFamily="2" charset="0"/>
              <a:cs typeface="Inter"/>
              <a:sym typeface="Inter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CA" sz="900" b="1" i="0" u="none" strike="noStrike" kern="0" cap="none" spc="0" normalizeH="0" baseline="0" noProof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Inter"/>
                <a:sym typeface="Inter"/>
              </a:rPr>
              <a:t>System Battery:</a:t>
            </a:r>
            <a:r>
              <a:rPr kumimoji="0" lang="en-CA" sz="900" b="0" i="0" u="none" strike="noStrike" kern="0" cap="none" spc="0" normalizeH="0" baseline="0" noProof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Inter"/>
                <a:sym typeface="Inter"/>
              </a:rPr>
              <a:t> 7.5V 6.9Ah/47.7Wh Li-Ion, user-replaceable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Inter" panose="02000503000000020004" pitchFamily="2" charset="0"/>
              <a:ea typeface="Inter" panose="02000503000000020004" pitchFamily="2" charset="0"/>
              <a:cs typeface="Inter"/>
              <a:sym typeface="Inter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CA" sz="900" b="1" i="0" u="none" strike="noStrike" kern="0" cap="none" spc="0" normalizeH="0" baseline="0" noProof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Inter"/>
                <a:sym typeface="Inter"/>
              </a:rPr>
              <a:t>System Power Supply:</a:t>
            </a:r>
            <a:r>
              <a:rPr kumimoji="0" lang="en-CA" sz="900" b="0" i="0" u="none" strike="noStrike" kern="0" cap="none" spc="0" normalizeH="0" baseline="0" noProof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Inter"/>
                <a:sym typeface="Inter"/>
              </a:rPr>
              <a:t> Input – 100-240VAC, 50-60Hz, 1.0A; Output – 12VDC, 3.3A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Inter" panose="02000503000000020004" pitchFamily="2" charset="0"/>
              <a:ea typeface="Inter" panose="02000503000000020004" pitchFamily="2" charset="0"/>
              <a:cs typeface="Inter"/>
              <a:sym typeface="Inter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CA" sz="900" b="1" i="0" u="none" strike="noStrike" kern="0" cap="none" spc="0" normalizeH="0" baseline="0" noProof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Inter"/>
                <a:sym typeface="Inter"/>
              </a:rPr>
              <a:t>System Battery Performance:</a:t>
            </a:r>
            <a:r>
              <a:rPr kumimoji="0" lang="en-CA" sz="900" b="0" i="0" u="none" strike="noStrike" kern="0" cap="none" spc="0" normalizeH="0" baseline="0" noProof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Inter"/>
                <a:sym typeface="Inter"/>
              </a:rPr>
              <a:t> 7 hours of typical operation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Inter" panose="02000503000000020004" pitchFamily="2" charset="0"/>
              <a:ea typeface="Inter" panose="02000503000000020004" pitchFamily="2" charset="0"/>
              <a:cs typeface="Inter"/>
              <a:sym typeface="Inter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CA" sz="900" b="1" i="0" u="none" strike="noStrike" kern="0" cap="none" spc="0" normalizeH="0" baseline="0" noProof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Inter"/>
                <a:sym typeface="Inter"/>
              </a:rPr>
              <a:t>System Unit Weight:</a:t>
            </a:r>
            <a:r>
              <a:rPr kumimoji="0" lang="en-CA" sz="900" b="0" i="0" u="none" strike="noStrike" kern="0" cap="none" spc="0" normalizeH="0" baseline="0" noProof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Inter"/>
                <a:sym typeface="Inter"/>
              </a:rPr>
              <a:t> 980g (2.16lbs)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Inter" panose="02000503000000020004" pitchFamily="2" charset="0"/>
              <a:ea typeface="Inter" panose="02000503000000020004" pitchFamily="2" charset="0"/>
              <a:cs typeface="Inter"/>
              <a:sym typeface="Inter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CA" sz="900" b="1" i="0" u="none" strike="noStrike" kern="0" cap="none" spc="0" normalizeH="0" baseline="0" noProof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Inter"/>
                <a:sym typeface="Inter"/>
              </a:rPr>
              <a:t>System Unit Dimensions:</a:t>
            </a:r>
            <a:r>
              <a:rPr kumimoji="0" lang="en-CA" sz="900" b="0" i="0" u="none" strike="noStrike" kern="0" cap="none" spc="0" normalizeH="0" baseline="0" noProof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Inter"/>
                <a:sym typeface="Inter"/>
              </a:rPr>
              <a:t> W: 11cm (4.3″) x D: 11cm (4.3″) x H: 34cm (13.4″)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Inter" panose="02000503000000020004" pitchFamily="2" charset="0"/>
              <a:ea typeface="Inter" panose="02000503000000020004" pitchFamily="2" charset="0"/>
              <a:cs typeface="Inter"/>
              <a:sym typeface="Inter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CA" sz="900" b="1" i="0" u="none" strike="noStrike" kern="0" cap="none" spc="0" normalizeH="0" baseline="0" noProof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Inter"/>
                <a:sym typeface="Inter"/>
              </a:rPr>
              <a:t>Carrying Case Dimensions: </a:t>
            </a:r>
            <a:r>
              <a:rPr kumimoji="0" lang="en-CA" sz="900" b="0" i="0" u="none" strike="noStrike" kern="0" cap="none" spc="0" normalizeH="0" baseline="0" noProof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Inter"/>
                <a:sym typeface="Inter"/>
              </a:rPr>
              <a:t>W: 39cm (15.4″) x D: 29cm (11.2″) x H: 17cm (6.7″)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Inter" panose="02000503000000020004" pitchFamily="2" charset="0"/>
              <a:ea typeface="Inter" panose="02000503000000020004" pitchFamily="2" charset="0"/>
              <a:cs typeface="Inter"/>
              <a:sym typeface="Inter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CA" sz="900" b="1" i="0" u="none" strike="noStrike" kern="0" cap="none" spc="0" normalizeH="0" baseline="0" noProof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Inter"/>
                <a:sym typeface="Inter"/>
              </a:rPr>
              <a:t>Tripod Mounting Thread:</a:t>
            </a:r>
            <a:r>
              <a:rPr kumimoji="0" lang="en-CA" sz="900" b="0" i="0" u="none" strike="noStrike" kern="0" cap="none" spc="0" normalizeH="0" baseline="0" noProof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Inter"/>
                <a:sym typeface="Inter"/>
              </a:rPr>
              <a:t> 1/4-20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Inter" panose="02000503000000020004" pitchFamily="2" charset="0"/>
              <a:ea typeface="Inter" panose="02000503000000020004" pitchFamily="2" charset="0"/>
              <a:cs typeface="Inter"/>
              <a:sym typeface="Inter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CA" sz="900" b="1" i="0" u="none" strike="noStrike" kern="0" cap="none" spc="0" normalizeH="0" baseline="0" noProof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Inter"/>
                <a:sym typeface="Inter"/>
              </a:rPr>
              <a:t>Operating Temperature Range</a:t>
            </a:r>
            <a:r>
              <a:rPr kumimoji="0" lang="en-CA" sz="900" b="0" i="0" u="none" strike="noStrike" kern="0" cap="none" spc="0" normalizeH="0" baseline="0" noProof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Inter"/>
                <a:sym typeface="Inter"/>
              </a:rPr>
              <a:t>: 0-40 degrees C (32-104 degrees F)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Inter" panose="02000503000000020004" pitchFamily="2" charset="0"/>
              <a:ea typeface="Inter" panose="02000503000000020004" pitchFamily="2" charset="0"/>
              <a:cs typeface="Inter"/>
              <a:sym typeface="Inter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CA" sz="900" b="1" i="0" u="none" strike="noStrike" kern="0" cap="none" spc="0" normalizeH="0" baseline="0" noProof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Inter"/>
                <a:sym typeface="Inter"/>
              </a:rPr>
              <a:t>Storage Temperature Range: </a:t>
            </a:r>
            <a:r>
              <a:rPr kumimoji="0" lang="en-CA" sz="900" b="0" i="0" u="none" strike="noStrike" kern="0" cap="none" spc="0" normalizeH="0" baseline="0" noProof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Inter"/>
                <a:sym typeface="Inter"/>
              </a:rPr>
              <a:t>-20-50 degrees C (-4-122 degrees F)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Inter" panose="02000503000000020004" pitchFamily="2" charset="0"/>
              <a:ea typeface="Inter" panose="02000503000000020004" pitchFamily="2" charset="0"/>
              <a:cs typeface="Inter"/>
              <a:sym typeface="Inter"/>
            </a:endParaRPr>
          </a:p>
        </p:txBody>
      </p:sp>
      <p:pic>
        <p:nvPicPr>
          <p:cNvPr id="437" name="Google Shape;437;p51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1200" y="152400"/>
            <a:ext cx="1220403" cy="4135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4E4E11CA-F31E-8122-69F4-1E5DF52B3FAD}"/>
              </a:ext>
            </a:extLst>
          </p:cNvPr>
          <p:cNvSpPr/>
          <p:nvPr/>
        </p:nvSpPr>
        <p:spPr>
          <a:xfrm>
            <a:off x="357583" y="3082626"/>
            <a:ext cx="1613647" cy="1613647"/>
          </a:xfrm>
          <a:prstGeom prst="ellipse">
            <a:avLst/>
          </a:prstGeom>
          <a:solidFill>
            <a:srgbClr val="009CDE">
              <a:alpha val="89788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r" panose="02000503000000020004" pitchFamily="2" charset="0"/>
              <a:ea typeface="Inter" panose="02000503000000020004" pitchFamily="2" charset="0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026ED1-DFA5-5756-1B71-B239D96FA910}"/>
              </a:ext>
            </a:extLst>
          </p:cNvPr>
          <p:cNvSpPr txBox="1"/>
          <p:nvPr/>
        </p:nvSpPr>
        <p:spPr>
          <a:xfrm>
            <a:off x="457473" y="3420090"/>
            <a:ext cx="1413866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CA" sz="11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"/>
                <a:ea typeface="Inter"/>
                <a:cs typeface="Inter"/>
                <a:sym typeface="Inter"/>
              </a:rPr>
              <a:t>The iGUIDE </a:t>
            </a:r>
            <a:br>
              <a:rPr kumimoji="0" lang="en-CA" sz="11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"/>
                <a:ea typeface="Inter"/>
                <a:cs typeface="Inter"/>
                <a:sym typeface="Inter"/>
              </a:rPr>
            </a:br>
            <a:r>
              <a:rPr kumimoji="0" lang="en-CA" sz="11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"/>
                <a:ea typeface="Inter"/>
                <a:cs typeface="Inter"/>
                <a:sym typeface="Inter"/>
              </a:rPr>
              <a:t>PLANIX Camera captures 1000s of measurements </a:t>
            </a:r>
            <a:br>
              <a:rPr kumimoji="0" lang="en-CA" sz="11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"/>
                <a:ea typeface="Inter"/>
                <a:cs typeface="Inter"/>
                <a:sym typeface="Inter"/>
              </a:rPr>
            </a:br>
            <a:r>
              <a:rPr kumimoji="0" lang="en-CA" sz="11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"/>
                <a:ea typeface="Inter"/>
                <a:cs typeface="Inter"/>
                <a:sym typeface="Inter"/>
              </a:rPr>
              <a:t>with each scan</a:t>
            </a:r>
            <a:endParaRPr kumimoji="0" lang="en-US" sz="11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3758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room with a counter and a machine&#10;&#10;Description automatically generated">
            <a:extLst>
              <a:ext uri="{FF2B5EF4-FFF2-40B4-BE49-F238E27FC236}">
                <a16:creationId xmlns:a16="http://schemas.microsoft.com/office/drawing/2014/main" id="{24E25EA1-A6D1-3FDB-89BE-427F3D5FA8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3997" cy="5143500"/>
          </a:xfrm>
          <a:prstGeom prst="rect">
            <a:avLst/>
          </a:prstGeom>
        </p:spPr>
      </p:pic>
      <p:pic>
        <p:nvPicPr>
          <p:cNvPr id="9" name="Picture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BBD5F89-4B96-FE7F-75A6-96D4E8E677A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0ECEE0A-C443-5E96-E918-A1AD6BE3AC48}"/>
              </a:ext>
            </a:extLst>
          </p:cNvPr>
          <p:cNvSpPr/>
          <p:nvPr/>
        </p:nvSpPr>
        <p:spPr>
          <a:xfrm>
            <a:off x="4333251" y="217549"/>
            <a:ext cx="4810749" cy="125714"/>
          </a:xfrm>
          <a:prstGeom prst="rect">
            <a:avLst/>
          </a:prstGeom>
          <a:solidFill>
            <a:srgbClr val="009CD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A8810D7-E50C-D567-BFCF-559AA7BD31B7}"/>
              </a:ext>
            </a:extLst>
          </p:cNvPr>
          <p:cNvSpPr/>
          <p:nvPr/>
        </p:nvSpPr>
        <p:spPr>
          <a:xfrm>
            <a:off x="3" y="2862464"/>
            <a:ext cx="4810748" cy="1683779"/>
          </a:xfrm>
          <a:prstGeom prst="rect">
            <a:avLst/>
          </a:prstGeom>
          <a:solidFill>
            <a:srgbClr val="009CD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8728291-98EE-2EF5-FFCB-66525C5887F7}"/>
              </a:ext>
            </a:extLst>
          </p:cNvPr>
          <p:cNvSpPr txBox="1"/>
          <p:nvPr/>
        </p:nvSpPr>
        <p:spPr>
          <a:xfrm>
            <a:off x="1879251" y="3058022"/>
            <a:ext cx="2720459" cy="10695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300"/>
              </a:spcAft>
            </a:pPr>
            <a:r>
              <a:rPr lang="en-US" sz="2000" b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First Last Name</a:t>
            </a:r>
          </a:p>
          <a:p>
            <a:pPr>
              <a:spcAft>
                <a:spcPts val="300"/>
              </a:spcAft>
            </a:pPr>
            <a:r>
              <a:rPr lang="en-US" sz="12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Company name</a:t>
            </a:r>
          </a:p>
          <a:p>
            <a:pPr>
              <a:spcAft>
                <a:spcPts val="300"/>
              </a:spcAft>
            </a:pPr>
            <a:r>
              <a:rPr lang="en-US" sz="12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M. 123-456-4567</a:t>
            </a:r>
          </a:p>
          <a:p>
            <a:pPr>
              <a:spcAft>
                <a:spcPts val="300"/>
              </a:spcAft>
            </a:pPr>
            <a:r>
              <a:rPr lang="en-US" sz="12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E. </a:t>
            </a:r>
            <a:r>
              <a:rPr lang="en-US" sz="1200" err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first.lastname@email.com</a:t>
            </a:r>
            <a:endParaRPr lang="en-US" sz="120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973FBE-FB76-8657-76E9-BC8637765650}"/>
              </a:ext>
            </a:extLst>
          </p:cNvPr>
          <p:cNvSpPr txBox="1"/>
          <p:nvPr/>
        </p:nvSpPr>
        <p:spPr>
          <a:xfrm>
            <a:off x="453198" y="1872585"/>
            <a:ext cx="4146512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CA" sz="4000" b="1">
                <a:solidFill>
                  <a:schemeClr val="bg1"/>
                </a:solidFill>
                <a:latin typeface="Helvetica" pitchFamily="2" charset="0"/>
                <a:ea typeface="Inter" panose="02000503000000020004" pitchFamily="2" charset="0"/>
              </a:rPr>
              <a:t>Let’s get started</a:t>
            </a:r>
            <a:endParaRPr lang="en-US" sz="4000" b="1">
              <a:solidFill>
                <a:schemeClr val="bg1"/>
              </a:solidFill>
              <a:latin typeface="Helvetica" pitchFamily="2" charset="0"/>
              <a:ea typeface="Inter" panose="02000503000000020004" pitchFamily="2" charset="0"/>
            </a:endParaRPr>
          </a:p>
        </p:txBody>
      </p:sp>
      <p:pic>
        <p:nvPicPr>
          <p:cNvPr id="3" name="Picture 2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779E1C2A-CD44-A84E-8B95-B875F44BE6F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701" y="1213583"/>
            <a:ext cx="1896892" cy="353458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5E3BCE7-7F30-595C-47DF-825BB834DFB5}"/>
              </a:ext>
            </a:extLst>
          </p:cNvPr>
          <p:cNvSpPr/>
          <p:nvPr/>
        </p:nvSpPr>
        <p:spPr>
          <a:xfrm>
            <a:off x="334480" y="3058022"/>
            <a:ext cx="1210295" cy="121029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i="1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t>Insert headshot</a:t>
            </a:r>
          </a:p>
        </p:txBody>
      </p:sp>
    </p:spTree>
    <p:extLst>
      <p:ext uri="{BB962C8B-B14F-4D97-AF65-F5344CB8AC3E}">
        <p14:creationId xmlns:p14="http://schemas.microsoft.com/office/powerpoint/2010/main" val="1261167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10644-F0AD-9CB6-F20D-675EF9ECD3AF}"/>
              </a:ext>
            </a:extLst>
          </p:cNvPr>
          <p:cNvSpPr/>
          <p:nvPr/>
        </p:nvSpPr>
        <p:spPr>
          <a:xfrm>
            <a:off x="1" y="1000941"/>
            <a:ext cx="4572000" cy="3622907"/>
          </a:xfrm>
          <a:prstGeom prst="rect">
            <a:avLst/>
          </a:prstGeom>
          <a:solidFill>
            <a:srgbClr val="009CD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3F5FBE-3A60-8C3C-0BEB-31B84A022DEE}"/>
              </a:ext>
            </a:extLst>
          </p:cNvPr>
          <p:cNvSpPr txBox="1"/>
          <p:nvPr/>
        </p:nvSpPr>
        <p:spPr>
          <a:xfrm>
            <a:off x="371376" y="367558"/>
            <a:ext cx="55552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CA" sz="2200" b="1" dirty="0">
                <a:solidFill>
                  <a:srgbClr val="009CDE"/>
                </a:solidFill>
                <a:latin typeface="Helvetica"/>
              </a:rPr>
              <a:t>Supporting the life of your project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EE21919-EB28-FA9B-3FE3-CD8758144010}"/>
              </a:ext>
            </a:extLst>
          </p:cNvPr>
          <p:cNvSpPr txBox="1"/>
          <p:nvPr/>
        </p:nvSpPr>
        <p:spPr>
          <a:xfrm>
            <a:off x="835234" y="2175373"/>
            <a:ext cx="1178670" cy="392415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CA" sz="1050" b="1" spc="-15">
                <a:solidFill>
                  <a:schemeClr val="bg1"/>
                </a:solidFill>
                <a:latin typeface="Inter"/>
              </a:rPr>
              <a:t>Precise measurements</a:t>
            </a:r>
            <a:endParaRPr lang="en-US" sz="1050" b="1" spc="-15">
              <a:solidFill>
                <a:schemeClr val="bg1"/>
              </a:solidFill>
              <a:latin typeface="Inter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C9FBD28-887A-3D01-B52D-E37957221E0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8233" y="1628954"/>
            <a:ext cx="492673" cy="49267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7C3AB9F-387B-2050-2FF4-EE0EC6CC330F}"/>
              </a:ext>
            </a:extLst>
          </p:cNvPr>
          <p:cNvSpPr txBox="1"/>
          <p:nvPr/>
        </p:nvSpPr>
        <p:spPr>
          <a:xfrm>
            <a:off x="2647790" y="2175373"/>
            <a:ext cx="1178670" cy="392415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CA" sz="1050" b="1" spc="-15">
                <a:solidFill>
                  <a:schemeClr val="bg1"/>
                </a:solidFill>
                <a:latin typeface="Inter"/>
                <a:ea typeface="Inter SemiBold" panose="02000503000000020004" pitchFamily="2" charset="0"/>
              </a:rPr>
              <a:t>Drawing</a:t>
            </a:r>
            <a:br>
              <a:rPr lang="en-CA" sz="1050" b="1" spc="-15">
                <a:solidFill>
                  <a:schemeClr val="bg1"/>
                </a:solidFill>
                <a:latin typeface="Inter"/>
                <a:ea typeface="Inter SemiBold" panose="02000503000000020004" pitchFamily="2" charset="0"/>
              </a:rPr>
            </a:br>
            <a:r>
              <a:rPr lang="en-CA" sz="1050" b="1" spc="-15">
                <a:solidFill>
                  <a:schemeClr val="bg1"/>
                </a:solidFill>
                <a:latin typeface="Inter"/>
                <a:ea typeface="Inter SemiBold" panose="02000503000000020004" pitchFamily="2" charset="0"/>
              </a:rPr>
              <a:t>packages</a:t>
            </a:r>
            <a:endParaRPr lang="en-US" sz="1050" b="1" spc="-15">
              <a:solidFill>
                <a:schemeClr val="bg1"/>
              </a:solidFill>
              <a:latin typeface="Inter"/>
              <a:ea typeface="Inter SemiBold" panose="02000503000000020004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F2A5D5F-FB8B-78C1-1362-3DE47A0C1F6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90790" y="1628954"/>
            <a:ext cx="492673" cy="49267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D87BAC4-0EA9-8D41-8B54-BCB9DBB809F3}"/>
              </a:ext>
            </a:extLst>
          </p:cNvPr>
          <p:cNvSpPr txBox="1"/>
          <p:nvPr/>
        </p:nvSpPr>
        <p:spPr>
          <a:xfrm>
            <a:off x="703101" y="3617810"/>
            <a:ext cx="1442936" cy="392415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CA" sz="1050" b="1" spc="-15" dirty="0">
                <a:solidFill>
                  <a:schemeClr val="bg1"/>
                </a:solidFill>
                <a:latin typeface="Inter"/>
                <a:ea typeface="Inter SemiBold" panose="02000503000000020004" pitchFamily="2" charset="0"/>
              </a:rPr>
              <a:t>360° virtual</a:t>
            </a:r>
            <a:br>
              <a:rPr lang="en-CA" sz="1050" b="1" spc="-15" dirty="0">
                <a:solidFill>
                  <a:schemeClr val="bg1"/>
                </a:solidFill>
                <a:latin typeface="Inter"/>
                <a:ea typeface="Inter SemiBold" panose="02000503000000020004" pitchFamily="2" charset="0"/>
              </a:rPr>
            </a:br>
            <a:r>
              <a:rPr lang="en-CA" sz="1050" b="1" spc="-15" dirty="0">
                <a:solidFill>
                  <a:schemeClr val="bg1"/>
                </a:solidFill>
                <a:latin typeface="Inter"/>
                <a:ea typeface="Inter SemiBold" panose="02000503000000020004" pitchFamily="2" charset="0"/>
              </a:rPr>
              <a:t>walkthrough</a:t>
            </a:r>
            <a:endParaRPr lang="en-US" sz="1050" b="1" spc="-15" dirty="0">
              <a:solidFill>
                <a:schemeClr val="bg1"/>
              </a:solidFill>
              <a:latin typeface="Inter"/>
              <a:ea typeface="Inter SemiBold" panose="02000503000000020004" pitchFamily="2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1226862-CB92-5D40-86F4-1C971917F4A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8233" y="3090809"/>
            <a:ext cx="492672" cy="45383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C50399B-C968-968D-C44D-29F0E31E2853}"/>
              </a:ext>
            </a:extLst>
          </p:cNvPr>
          <p:cNvSpPr txBox="1"/>
          <p:nvPr/>
        </p:nvSpPr>
        <p:spPr>
          <a:xfrm>
            <a:off x="2362591" y="3616056"/>
            <a:ext cx="1749069" cy="553998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CA" sz="1050" b="1" spc="-15">
                <a:solidFill>
                  <a:schemeClr val="bg1"/>
                </a:solidFill>
                <a:latin typeface="Inter"/>
                <a:ea typeface="Inter SemiBold" panose="02000503000000020004" pitchFamily="2" charset="0"/>
              </a:rPr>
              <a:t>Building </a:t>
            </a:r>
            <a:br>
              <a:rPr lang="en-CA" sz="1050" b="1" spc="-15">
                <a:solidFill>
                  <a:schemeClr val="bg1"/>
                </a:solidFill>
                <a:latin typeface="Inter"/>
                <a:ea typeface="Inter SemiBold" panose="02000503000000020004" pitchFamily="2" charset="0"/>
              </a:rPr>
            </a:br>
            <a:r>
              <a:rPr lang="en-CA" sz="1050" b="1" spc="-15">
                <a:solidFill>
                  <a:schemeClr val="bg1"/>
                </a:solidFill>
                <a:latin typeface="Inter"/>
                <a:ea typeface="Inter SemiBold" panose="02000503000000020004" pitchFamily="2" charset="0"/>
              </a:rPr>
              <a:t>and equipment </a:t>
            </a:r>
            <a:br>
              <a:rPr lang="en-CA" sz="1050" b="1" spc="-15">
                <a:solidFill>
                  <a:schemeClr val="bg1"/>
                </a:solidFill>
                <a:latin typeface="Inter"/>
                <a:ea typeface="Inter SemiBold" panose="02000503000000020004" pitchFamily="2" charset="0"/>
              </a:rPr>
            </a:br>
            <a:r>
              <a:rPr lang="en-CA" sz="1050" b="1" spc="-15">
                <a:solidFill>
                  <a:schemeClr val="bg1"/>
                </a:solidFill>
                <a:latin typeface="Inter"/>
                <a:ea typeface="Inter SemiBold" panose="02000503000000020004" pitchFamily="2" charset="0"/>
              </a:rPr>
              <a:t>photos and tags</a:t>
            </a:r>
            <a:endParaRPr lang="en-US" sz="1050" b="1" spc="-15">
              <a:solidFill>
                <a:schemeClr val="bg1"/>
              </a:solidFill>
              <a:latin typeface="Inter"/>
              <a:ea typeface="Inter SemiBold" panose="02000503000000020004" pitchFamily="2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F07B65C-3E58-F46C-CCC4-45F65FB7CAC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90790" y="3051973"/>
            <a:ext cx="492673" cy="49267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131577D-B031-9622-0F61-DFD202DFD52A}"/>
              </a:ext>
            </a:extLst>
          </p:cNvPr>
          <p:cNvSpPr txBox="1"/>
          <p:nvPr/>
        </p:nvSpPr>
        <p:spPr>
          <a:xfrm>
            <a:off x="371377" y="1189915"/>
            <a:ext cx="1178670" cy="230832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>
              <a:spcAft>
                <a:spcPts val="900"/>
              </a:spcAft>
            </a:pPr>
            <a:r>
              <a:rPr lang="en-CA" sz="1050" b="1" spc="-15">
                <a:solidFill>
                  <a:schemeClr val="bg1"/>
                </a:solidFill>
                <a:latin typeface="Inter"/>
                <a:ea typeface="Inter SemiBold" panose="02000503000000020004" pitchFamily="2" charset="0"/>
              </a:rPr>
              <a:t>We deliver…</a:t>
            </a:r>
            <a:endParaRPr lang="en-US" sz="1050" b="1" spc="-15">
              <a:solidFill>
                <a:schemeClr val="bg1"/>
              </a:solidFill>
              <a:latin typeface="Inter"/>
              <a:ea typeface="Inter SemiBold" panose="02000503000000020004" pitchFamily="2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D4CF3E4-F05C-0A43-6158-BE9BE042B1CB}"/>
              </a:ext>
            </a:extLst>
          </p:cNvPr>
          <p:cNvCxnSpPr>
            <a:cxnSpLocks/>
          </p:cNvCxnSpPr>
          <p:nvPr/>
        </p:nvCxnSpPr>
        <p:spPr>
          <a:xfrm>
            <a:off x="5440861" y="935855"/>
            <a:ext cx="0" cy="375679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43835C85-2CD8-D4AF-0EB6-B65E090E7144}"/>
              </a:ext>
            </a:extLst>
          </p:cNvPr>
          <p:cNvSpPr/>
          <p:nvPr/>
        </p:nvSpPr>
        <p:spPr>
          <a:xfrm>
            <a:off x="5355136" y="1354630"/>
            <a:ext cx="171450" cy="171450"/>
          </a:xfrm>
          <a:prstGeom prst="ellipse">
            <a:avLst/>
          </a:prstGeom>
          <a:solidFill>
            <a:srgbClr val="F7941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481A0FF-31D8-BB70-1C33-98D7FC14BFFB}"/>
              </a:ext>
            </a:extLst>
          </p:cNvPr>
          <p:cNvSpPr txBox="1"/>
          <p:nvPr/>
        </p:nvSpPr>
        <p:spPr>
          <a:xfrm>
            <a:off x="5698036" y="1327039"/>
            <a:ext cx="1804901" cy="931024"/>
          </a:xfrm>
          <a:prstGeom prst="rect">
            <a:avLst/>
          </a:prstGeom>
          <a:noFill/>
        </p:spPr>
        <p:txBody>
          <a:bodyPr wrap="square" lIns="67500" rtlCol="0">
            <a:spAutoFit/>
          </a:bodyPr>
          <a:lstStyle/>
          <a:p>
            <a:pPr>
              <a:spcAft>
                <a:spcPts val="450"/>
              </a:spcAft>
            </a:pPr>
            <a:r>
              <a:rPr lang="en-CA" sz="1050" b="1" dirty="0">
                <a:solidFill>
                  <a:srgbClr val="F7941D"/>
                </a:solidFill>
                <a:latin typeface="Inter" panose="02000503000000020004" pitchFamily="2" charset="0"/>
                <a:ea typeface="Inter" panose="02000503000000020004" pitchFamily="2" charset="0"/>
              </a:rPr>
              <a:t>PRE-DESIGN</a:t>
            </a:r>
          </a:p>
          <a:p>
            <a:pPr marL="133313" indent="-133313" fontAlgn="ctr">
              <a:spcAft>
                <a:spcPts val="450"/>
              </a:spcAft>
              <a:buClr>
                <a:srgbClr val="F7941D"/>
              </a:buClr>
              <a:buSzPct val="150000"/>
              <a:buFont typeface="Arial" panose="020B0604020202020204" pitchFamily="34" charset="0"/>
              <a:buChar char="•"/>
            </a:pPr>
            <a:r>
              <a:rPr lang="en-CA" sz="1050" dirty="0">
                <a:solidFill>
                  <a:srgbClr val="58595B"/>
                </a:solidFill>
                <a:latin typeface="Inter" panose="02000503000000020004" pitchFamily="2" charset="0"/>
                <a:ea typeface="Inter" panose="02000503000000020004" pitchFamily="2" charset="0"/>
              </a:rPr>
              <a:t>Existing Conditions </a:t>
            </a:r>
          </a:p>
          <a:p>
            <a:pPr marL="133313" indent="-133313" fontAlgn="ctr">
              <a:spcAft>
                <a:spcPts val="450"/>
              </a:spcAft>
              <a:buClr>
                <a:srgbClr val="F7941D"/>
              </a:buClr>
              <a:buSzPct val="150000"/>
              <a:buFont typeface="Arial" panose="020B0604020202020204" pitchFamily="34" charset="0"/>
              <a:buChar char="•"/>
            </a:pPr>
            <a:r>
              <a:rPr lang="en-CA" sz="1050" dirty="0">
                <a:solidFill>
                  <a:srgbClr val="58595B"/>
                </a:solidFill>
                <a:latin typeface="Inter" panose="02000503000000020004" pitchFamily="2" charset="0"/>
                <a:ea typeface="Inter" panose="02000503000000020004" pitchFamily="2" charset="0"/>
              </a:rPr>
              <a:t>Reflected Ceiling Plans</a:t>
            </a:r>
          </a:p>
          <a:p>
            <a:pPr marL="133313" indent="-133313" fontAlgn="ctr">
              <a:spcAft>
                <a:spcPts val="450"/>
              </a:spcAft>
              <a:buClr>
                <a:srgbClr val="F7941D"/>
              </a:buClr>
              <a:buSzPct val="150000"/>
              <a:buFont typeface="Arial" panose="020B0604020202020204" pitchFamily="34" charset="0"/>
              <a:buChar char="•"/>
            </a:pPr>
            <a:r>
              <a:rPr lang="en-CA" sz="1050" dirty="0">
                <a:solidFill>
                  <a:srgbClr val="58595B"/>
                </a:solidFill>
                <a:latin typeface="Inter" panose="02000503000000020004" pitchFamily="2" charset="0"/>
                <a:ea typeface="Inter" panose="02000503000000020004" pitchFamily="2" charset="0"/>
              </a:rPr>
              <a:t>Exterior Elevations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F4F773B0-359A-A720-FADA-1A3F869DAB73}"/>
              </a:ext>
            </a:extLst>
          </p:cNvPr>
          <p:cNvSpPr/>
          <p:nvPr/>
        </p:nvSpPr>
        <p:spPr>
          <a:xfrm>
            <a:off x="5355136" y="2751947"/>
            <a:ext cx="171450" cy="171450"/>
          </a:xfrm>
          <a:prstGeom prst="ellipse">
            <a:avLst/>
          </a:prstGeom>
          <a:solidFill>
            <a:srgbClr val="009CD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16EBF18-AA05-6EFF-9B73-DDAAA4EF0E3A}"/>
              </a:ext>
            </a:extLst>
          </p:cNvPr>
          <p:cNvSpPr txBox="1"/>
          <p:nvPr/>
        </p:nvSpPr>
        <p:spPr>
          <a:xfrm>
            <a:off x="5698036" y="2724356"/>
            <a:ext cx="1804901" cy="479618"/>
          </a:xfrm>
          <a:prstGeom prst="rect">
            <a:avLst/>
          </a:prstGeom>
          <a:noFill/>
        </p:spPr>
        <p:txBody>
          <a:bodyPr wrap="square" lIns="67500" rtlCol="0">
            <a:spAutoFit/>
          </a:bodyPr>
          <a:lstStyle/>
          <a:p>
            <a:pPr>
              <a:spcAft>
                <a:spcPts val="450"/>
              </a:spcAft>
            </a:pPr>
            <a:r>
              <a:rPr lang="en-CA" sz="1050" b="1" dirty="0">
                <a:solidFill>
                  <a:srgbClr val="009CDE"/>
                </a:solidFill>
                <a:latin typeface="Inter" panose="02000503000000020004" pitchFamily="2" charset="0"/>
                <a:ea typeface="Inter" panose="02000503000000020004" pitchFamily="2" charset="0"/>
              </a:rPr>
              <a:t>CONSTRUCTION</a:t>
            </a:r>
          </a:p>
          <a:p>
            <a:pPr marL="133313" indent="-133313" fontAlgn="ctr">
              <a:spcAft>
                <a:spcPts val="450"/>
              </a:spcAft>
              <a:buClr>
                <a:srgbClr val="F7941D"/>
              </a:buClr>
              <a:buSzPct val="150000"/>
              <a:buFont typeface="Arial" panose="020B0604020202020204" pitchFamily="34" charset="0"/>
              <a:buChar char="•"/>
            </a:pPr>
            <a:r>
              <a:rPr lang="en-CA" sz="1050" dirty="0">
                <a:solidFill>
                  <a:srgbClr val="58595B"/>
                </a:solidFill>
                <a:latin typeface="Inter" panose="02000503000000020004" pitchFamily="2" charset="0"/>
                <a:ea typeface="Inter" panose="02000503000000020004" pitchFamily="2" charset="0"/>
              </a:rPr>
              <a:t>RADIX Tour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F5C275E8-41D7-97FF-AB8D-1ED431EC85A6}"/>
              </a:ext>
            </a:extLst>
          </p:cNvPr>
          <p:cNvSpPr/>
          <p:nvPr/>
        </p:nvSpPr>
        <p:spPr>
          <a:xfrm>
            <a:off x="5355136" y="3703495"/>
            <a:ext cx="171450" cy="171450"/>
          </a:xfrm>
          <a:prstGeom prst="ellipse">
            <a:avLst/>
          </a:prstGeom>
          <a:solidFill>
            <a:srgbClr val="006E9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8C2B8E0-9BC1-9991-8E5E-B015F13701AC}"/>
              </a:ext>
            </a:extLst>
          </p:cNvPr>
          <p:cNvSpPr txBox="1"/>
          <p:nvPr/>
        </p:nvSpPr>
        <p:spPr>
          <a:xfrm>
            <a:off x="5698036" y="3675904"/>
            <a:ext cx="1804901" cy="705321"/>
          </a:xfrm>
          <a:prstGeom prst="rect">
            <a:avLst/>
          </a:prstGeom>
          <a:noFill/>
        </p:spPr>
        <p:txBody>
          <a:bodyPr wrap="square" lIns="67500" rtlCol="0">
            <a:spAutoFit/>
          </a:bodyPr>
          <a:lstStyle/>
          <a:p>
            <a:pPr>
              <a:spcAft>
                <a:spcPts val="450"/>
              </a:spcAft>
            </a:pPr>
            <a:r>
              <a:rPr lang="en-CA" sz="1050" b="1" dirty="0">
                <a:solidFill>
                  <a:srgbClr val="006E9E"/>
                </a:solidFill>
                <a:latin typeface="Inter" panose="02000503000000020004" pitchFamily="2" charset="0"/>
                <a:ea typeface="Inter" panose="02000503000000020004" pitchFamily="2" charset="0"/>
              </a:rPr>
              <a:t>OCCUPANCY</a:t>
            </a:r>
          </a:p>
          <a:p>
            <a:pPr marL="133313" indent="-133313" fontAlgn="ctr">
              <a:spcAft>
                <a:spcPts val="450"/>
              </a:spcAft>
              <a:buClr>
                <a:srgbClr val="F7941D"/>
              </a:buClr>
              <a:buSzPct val="150000"/>
              <a:buFont typeface="Arial" panose="020B0604020202020204" pitchFamily="34" charset="0"/>
              <a:buChar char="•"/>
            </a:pPr>
            <a:r>
              <a:rPr lang="en-CA" sz="1050" dirty="0">
                <a:solidFill>
                  <a:srgbClr val="58595B"/>
                </a:solidFill>
                <a:latin typeface="Inter" panose="02000503000000020004" pitchFamily="2" charset="0"/>
                <a:ea typeface="Inter" panose="02000503000000020004" pitchFamily="2" charset="0"/>
              </a:rPr>
              <a:t>Site Survey</a:t>
            </a:r>
          </a:p>
          <a:p>
            <a:pPr marL="133313" indent="-133313" fontAlgn="ctr">
              <a:spcAft>
                <a:spcPts val="450"/>
              </a:spcAft>
              <a:buClr>
                <a:srgbClr val="F7941D"/>
              </a:buClr>
              <a:buSzPct val="150000"/>
              <a:buFont typeface="Arial" panose="020B0604020202020204" pitchFamily="34" charset="0"/>
              <a:buChar char="•"/>
            </a:pPr>
            <a:r>
              <a:rPr lang="en-CA" sz="1050" dirty="0">
                <a:solidFill>
                  <a:srgbClr val="58595B"/>
                </a:solidFill>
                <a:latin typeface="Inter" panose="02000503000000020004" pitchFamily="2" charset="0"/>
                <a:ea typeface="Inter" panose="02000503000000020004" pitchFamily="2" charset="0"/>
              </a:rPr>
              <a:t>Marketing Package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9898FFC-1546-87DB-08A1-ECB8C516CF61}"/>
              </a:ext>
            </a:extLst>
          </p:cNvPr>
          <p:cNvCxnSpPr>
            <a:cxnSpLocks/>
          </p:cNvCxnSpPr>
          <p:nvPr/>
        </p:nvCxnSpPr>
        <p:spPr>
          <a:xfrm>
            <a:off x="2403183" y="1305332"/>
            <a:ext cx="0" cy="300132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CB8C7AE-3583-770F-9343-F254B8D91903}"/>
              </a:ext>
            </a:extLst>
          </p:cNvPr>
          <p:cNvCxnSpPr>
            <a:cxnSpLocks/>
          </p:cNvCxnSpPr>
          <p:nvPr/>
        </p:nvCxnSpPr>
        <p:spPr>
          <a:xfrm>
            <a:off x="706399" y="2805992"/>
            <a:ext cx="339356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Google Shape;80;p16">
            <a:extLst>
              <a:ext uri="{FF2B5EF4-FFF2-40B4-BE49-F238E27FC236}">
                <a16:creationId xmlns:a16="http://schemas.microsoft.com/office/drawing/2014/main" id="{3A806A74-D3E5-BBD1-8CF5-802299F10D5E}"/>
              </a:ext>
            </a:extLst>
          </p:cNvPr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1200" y="152400"/>
            <a:ext cx="1220403" cy="413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8299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825C657-3864-95C1-9AF8-DF1E4EB5A7D9}"/>
              </a:ext>
            </a:extLst>
          </p:cNvPr>
          <p:cNvSpPr/>
          <p:nvPr/>
        </p:nvSpPr>
        <p:spPr>
          <a:xfrm>
            <a:off x="683533" y="2156867"/>
            <a:ext cx="1555386" cy="1555386"/>
          </a:xfrm>
          <a:prstGeom prst="rect">
            <a:avLst/>
          </a:prstGeom>
          <a:solidFill>
            <a:srgbClr val="006E9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66EDA6-A559-7726-F615-DB3DEFEA382E}"/>
              </a:ext>
            </a:extLst>
          </p:cNvPr>
          <p:cNvSpPr txBox="1"/>
          <p:nvPr/>
        </p:nvSpPr>
        <p:spPr>
          <a:xfrm>
            <a:off x="683531" y="2395332"/>
            <a:ext cx="1555387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sym typeface="Arial"/>
              </a:rPr>
              <a:t>Enhanced Speed</a:t>
            </a:r>
            <a:endParaRPr kumimoji="0" lang="en-US" sz="12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r" panose="02000503000000020004" pitchFamily="2" charset="0"/>
              <a:ea typeface="Inter" panose="02000503000000020004" pitchFamily="2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sym typeface="Arial"/>
              </a:rPr>
              <a:t>Take site data </a:t>
            </a:r>
            <a:b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sym typeface="Arial"/>
              </a:rPr>
            </a:br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sym typeface="Arial"/>
              </a:rPr>
              <a:t>collection from </a:t>
            </a:r>
            <a:b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sym typeface="Arial"/>
              </a:rPr>
            </a:br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sym typeface="Arial"/>
              </a:rPr>
              <a:t>weeks to days.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58AECC-8F12-24A5-E9C5-F0BE63863AA4}"/>
              </a:ext>
            </a:extLst>
          </p:cNvPr>
          <p:cNvSpPr/>
          <p:nvPr/>
        </p:nvSpPr>
        <p:spPr>
          <a:xfrm>
            <a:off x="2238920" y="2156867"/>
            <a:ext cx="1555386" cy="1555386"/>
          </a:xfrm>
          <a:prstGeom prst="rect">
            <a:avLst/>
          </a:prstGeom>
          <a:solidFill>
            <a:srgbClr val="009CD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55E629-CE8C-866A-EA8F-0695F364C69B}"/>
              </a:ext>
            </a:extLst>
          </p:cNvPr>
          <p:cNvSpPr txBox="1"/>
          <p:nvPr/>
        </p:nvSpPr>
        <p:spPr>
          <a:xfrm>
            <a:off x="2238918" y="2352188"/>
            <a:ext cx="1555387" cy="1215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sym typeface="Arial"/>
              </a:rPr>
              <a:t>Improved Accuracy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sym typeface="Arial"/>
              </a:rPr>
              <a:t>Ensure measurements and drawings are </a:t>
            </a:r>
            <a:b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sym typeface="Arial"/>
              </a:rPr>
            </a:br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sym typeface="Arial"/>
              </a:rPr>
              <a:t>up-to-date and accurate.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6F0003C-89F2-1C51-6216-700FC8A8E444}"/>
              </a:ext>
            </a:extLst>
          </p:cNvPr>
          <p:cNvSpPr/>
          <p:nvPr/>
        </p:nvSpPr>
        <p:spPr>
          <a:xfrm>
            <a:off x="3794307" y="2156867"/>
            <a:ext cx="1555386" cy="1555386"/>
          </a:xfrm>
          <a:prstGeom prst="rect">
            <a:avLst/>
          </a:prstGeom>
          <a:solidFill>
            <a:srgbClr val="F7941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E3935E-9D05-F791-91E0-B4FBA2D440BD}"/>
              </a:ext>
            </a:extLst>
          </p:cNvPr>
          <p:cNvSpPr txBox="1"/>
          <p:nvPr/>
        </p:nvSpPr>
        <p:spPr>
          <a:xfrm>
            <a:off x="3794305" y="2318387"/>
            <a:ext cx="1555387" cy="1215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CA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sym typeface="Arial"/>
              </a:rPr>
              <a:t>Immersive Visuals</a:t>
            </a:r>
            <a:endParaRPr kumimoji="0" lang="en-US" sz="1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r" panose="02000503000000020004" pitchFamily="2" charset="0"/>
              <a:ea typeface="Inter" panose="02000503000000020004" pitchFamily="2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sym typeface="Arial"/>
              </a:rPr>
              <a:t>Provide your design team with 360</a:t>
            </a:r>
            <a:r>
              <a:rPr kumimoji="0" lang="en-CA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sym typeface="Arial"/>
              </a:rPr>
              <a:t>°</a:t>
            </a:r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sym typeface="Arial"/>
              </a:rPr>
              <a:t> visualization of the space inside and out.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BEF6ADE-BF9B-4471-67E4-240C347A10C9}"/>
              </a:ext>
            </a:extLst>
          </p:cNvPr>
          <p:cNvSpPr/>
          <p:nvPr/>
        </p:nvSpPr>
        <p:spPr>
          <a:xfrm>
            <a:off x="5349694" y="2156867"/>
            <a:ext cx="1555386" cy="1555386"/>
          </a:xfrm>
          <a:prstGeom prst="rect">
            <a:avLst/>
          </a:prstGeom>
          <a:solidFill>
            <a:srgbClr val="5859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3D430DA-2890-C90C-4F28-52CB245F77C2}"/>
              </a:ext>
            </a:extLst>
          </p:cNvPr>
          <p:cNvSpPr txBox="1"/>
          <p:nvPr/>
        </p:nvSpPr>
        <p:spPr>
          <a:xfrm>
            <a:off x="5349692" y="2406872"/>
            <a:ext cx="1555387" cy="1038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sym typeface="Arial"/>
              </a:rPr>
              <a:t>Streamlined</a:t>
            </a:r>
            <a:b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sym typeface="Arial"/>
              </a:rPr>
            </a:b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sym typeface="Arial"/>
              </a:rPr>
              <a:t>Execution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sym typeface="Arial"/>
              </a:rPr>
              <a:t>Avoid return trips to </a:t>
            </a:r>
            <a:br>
              <a:rPr kumimoji="0" lang="en-US" sz="9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sym typeface="Arial"/>
              </a:rPr>
            </a:br>
            <a:r>
              <a:rPr kumimoji="0" lang="en-US" sz="9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sym typeface="Arial"/>
              </a:rPr>
              <a:t>site for missing and incorrect information.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B453D28-A548-0A52-640E-7158D77F98D8}"/>
              </a:ext>
            </a:extLst>
          </p:cNvPr>
          <p:cNvSpPr/>
          <p:nvPr/>
        </p:nvSpPr>
        <p:spPr>
          <a:xfrm>
            <a:off x="6905081" y="2156867"/>
            <a:ext cx="1555386" cy="1555386"/>
          </a:xfrm>
          <a:prstGeom prst="rect">
            <a:avLst/>
          </a:prstGeom>
          <a:solidFill>
            <a:srgbClr val="45AEE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2A62EC9-C63D-1BE5-7126-B77B38349E88}"/>
              </a:ext>
            </a:extLst>
          </p:cNvPr>
          <p:cNvSpPr txBox="1"/>
          <p:nvPr/>
        </p:nvSpPr>
        <p:spPr>
          <a:xfrm>
            <a:off x="6905079" y="2318387"/>
            <a:ext cx="1555388" cy="1215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sym typeface="Arial"/>
              </a:rPr>
              <a:t>Strengthened Collaboration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sym typeface="Arial"/>
              </a:rPr>
              <a:t>We ensure everyone </a:t>
            </a:r>
            <a:b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sym typeface="Arial"/>
              </a:rPr>
            </a:br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sym typeface="Arial"/>
              </a:rPr>
              <a:t>on the project team is working from the </a:t>
            </a:r>
            <a:b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sym typeface="Arial"/>
              </a:rPr>
            </a:br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sym typeface="Arial"/>
              </a:rPr>
              <a:t>same data set.</a:t>
            </a:r>
          </a:p>
        </p:txBody>
      </p:sp>
      <p:pic>
        <p:nvPicPr>
          <p:cNvPr id="27" name="Google Shape;437;p51">
            <a:extLst>
              <a:ext uri="{FF2B5EF4-FFF2-40B4-BE49-F238E27FC236}">
                <a16:creationId xmlns:a16="http://schemas.microsoft.com/office/drawing/2014/main" id="{D536702E-A4C4-DFA3-B987-47E0C4373841}"/>
              </a:ext>
            </a:extLst>
          </p:cNvPr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1200" y="152399"/>
            <a:ext cx="1220403" cy="4135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14;p27">
            <a:extLst>
              <a:ext uri="{FF2B5EF4-FFF2-40B4-BE49-F238E27FC236}">
                <a16:creationId xmlns:a16="http://schemas.microsoft.com/office/drawing/2014/main" id="{A44DBA37-BD90-943C-11DD-D8FAD2D4E1EF}"/>
              </a:ext>
            </a:extLst>
          </p:cNvPr>
          <p:cNvSpPr txBox="1"/>
          <p:nvPr/>
        </p:nvSpPr>
        <p:spPr>
          <a:xfrm>
            <a:off x="609970" y="1116974"/>
            <a:ext cx="5517415" cy="86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CA" sz="2200" b="1">
                <a:solidFill>
                  <a:srgbClr val="009CDE"/>
                </a:solidFill>
                <a:latin typeface="Inter" panose="02000503000000020004" pitchFamily="2" charset="0"/>
                <a:ea typeface="Inter" panose="02000503000000020004" pitchFamily="2" charset="0"/>
                <a:cs typeface="Helvetica"/>
              </a:rPr>
              <a:t>Why iGUIDE for </a:t>
            </a:r>
            <a:br>
              <a:rPr lang="en-US" sz="2200">
                <a:latin typeface="Inter" panose="02000503000000020004" pitchFamily="2" charset="0"/>
                <a:ea typeface="Inter" panose="02000503000000020004" pitchFamily="2" charset="0"/>
              </a:rPr>
            </a:br>
            <a:r>
              <a:rPr lang="en-CA" sz="2200" b="1">
                <a:solidFill>
                  <a:srgbClr val="009CDE"/>
                </a:solidFill>
                <a:latin typeface="Inter" panose="02000503000000020004" pitchFamily="2" charset="0"/>
                <a:ea typeface="Inter" panose="02000503000000020004" pitchFamily="2" charset="0"/>
                <a:cs typeface="Helvetica"/>
              </a:rPr>
              <a:t>full site documentation</a:t>
            </a:r>
            <a:endParaRPr lang="en-CA" sz="2200" b="1">
              <a:effectLst/>
              <a:latin typeface="Inter" panose="02000503000000020004" pitchFamily="2" charset="0"/>
              <a:ea typeface="Inter" panose="02000503000000020004" pitchFamily="2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237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D6AD96B-2606-499C-4A78-C3CAE005572D}"/>
              </a:ext>
            </a:extLst>
          </p:cNvPr>
          <p:cNvSpPr txBox="1"/>
          <p:nvPr/>
        </p:nvSpPr>
        <p:spPr>
          <a:xfrm>
            <a:off x="590121" y="528881"/>
            <a:ext cx="523036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200" b="1" i="0">
                <a:solidFill>
                  <a:srgbClr val="009CDE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</a:rPr>
              <a:t>Full site documentation </a:t>
            </a:r>
            <a:br>
              <a:rPr lang="en-CA" sz="2200" b="1" i="0">
                <a:solidFill>
                  <a:srgbClr val="009CDE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</a:rPr>
            </a:br>
            <a:r>
              <a:rPr lang="en-CA" sz="2200" b="1" i="0">
                <a:solidFill>
                  <a:srgbClr val="009CDE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</a:rPr>
              <a:t>package</a:t>
            </a:r>
            <a:r>
              <a:rPr lang="en-CA" sz="2200" b="1">
                <a:solidFill>
                  <a:srgbClr val="009CDE"/>
                </a:solidFill>
                <a:latin typeface="Inter" panose="02000503000000020004" pitchFamily="2" charset="0"/>
                <a:ea typeface="Inter" panose="02000503000000020004" pitchFamily="2" charset="0"/>
              </a:rPr>
              <a:t> </a:t>
            </a:r>
            <a:r>
              <a:rPr lang="en-CA" sz="2200" b="1" i="0">
                <a:solidFill>
                  <a:srgbClr val="009CDE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</a:rPr>
              <a:t>in 3 easy steps</a:t>
            </a:r>
            <a:endParaRPr lang="en-US" sz="2200">
              <a:solidFill>
                <a:srgbClr val="009CDE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24C87A-BF52-BEEE-99EB-128678A85764}"/>
              </a:ext>
            </a:extLst>
          </p:cNvPr>
          <p:cNvSpPr txBox="1"/>
          <p:nvPr/>
        </p:nvSpPr>
        <p:spPr>
          <a:xfrm>
            <a:off x="1288654" y="1545169"/>
            <a:ext cx="2268362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CA" b="1">
                <a:solidFill>
                  <a:srgbClr val="009CDE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</a:rPr>
              <a:t>Kick-off</a:t>
            </a:r>
          </a:p>
          <a:p>
            <a:pPr>
              <a:spcAft>
                <a:spcPts val="600"/>
              </a:spcAft>
            </a:pPr>
            <a:r>
              <a:rPr lang="en-CA" sz="1000">
                <a:solidFill>
                  <a:srgbClr val="58595B"/>
                </a:solidFill>
                <a:latin typeface="Inter" panose="02000503000000020004" pitchFamily="2" charset="0"/>
                <a:ea typeface="Inter" panose="02000503000000020004" pitchFamily="2" charset="0"/>
              </a:rPr>
              <a:t>Tell us about your project (project purpose, desired elements, location) to get started.</a:t>
            </a:r>
            <a:endParaRPr lang="en-US" sz="1000">
              <a:solidFill>
                <a:srgbClr val="58595B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8ACA5E-64CE-DDBD-0927-3EB66C6A2ECF}"/>
              </a:ext>
            </a:extLst>
          </p:cNvPr>
          <p:cNvSpPr txBox="1"/>
          <p:nvPr/>
        </p:nvSpPr>
        <p:spPr>
          <a:xfrm>
            <a:off x="1288654" y="2571750"/>
            <a:ext cx="2268362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CA" b="1">
                <a:solidFill>
                  <a:srgbClr val="009CDE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</a:rPr>
              <a:t>Site Visit</a:t>
            </a:r>
          </a:p>
          <a:p>
            <a:pPr>
              <a:spcAft>
                <a:spcPts val="600"/>
              </a:spcAft>
            </a:pPr>
            <a:r>
              <a:rPr lang="en-CA" sz="1000">
                <a:solidFill>
                  <a:srgbClr val="58595B"/>
                </a:solidFill>
                <a:latin typeface="Inter" panose="02000503000000020004" pitchFamily="2" charset="0"/>
                <a:ea typeface="Inter" panose="02000503000000020004" pitchFamily="2" charset="0"/>
              </a:rPr>
              <a:t>Our local Field Technician will visit your site(s) to collect, </a:t>
            </a:r>
            <a:br>
              <a:rPr lang="en-CA" sz="1000">
                <a:solidFill>
                  <a:srgbClr val="58595B"/>
                </a:solidFill>
                <a:latin typeface="Inter" panose="02000503000000020004" pitchFamily="2" charset="0"/>
                <a:ea typeface="Inter" panose="02000503000000020004" pitchFamily="2" charset="0"/>
              </a:rPr>
            </a:br>
            <a:r>
              <a:rPr lang="en-CA" sz="1000">
                <a:solidFill>
                  <a:srgbClr val="58595B"/>
                </a:solidFill>
                <a:latin typeface="Inter" panose="02000503000000020004" pitchFamily="2" charset="0"/>
                <a:ea typeface="Inter" panose="02000503000000020004" pitchFamily="2" charset="0"/>
              </a:rPr>
              <a:t>scan and document the property.</a:t>
            </a:r>
            <a:endParaRPr lang="en-US" sz="1000">
              <a:solidFill>
                <a:srgbClr val="58595B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BF2642-B4DE-10E1-FA0E-47A6B9D85174}"/>
              </a:ext>
            </a:extLst>
          </p:cNvPr>
          <p:cNvSpPr txBox="1"/>
          <p:nvPr/>
        </p:nvSpPr>
        <p:spPr>
          <a:xfrm>
            <a:off x="1288654" y="3603932"/>
            <a:ext cx="2268362" cy="961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CA" b="1">
                <a:solidFill>
                  <a:srgbClr val="009CDE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</a:rPr>
              <a:t>Delivery</a:t>
            </a:r>
          </a:p>
          <a:p>
            <a:pPr>
              <a:spcAft>
                <a:spcPts val="600"/>
              </a:spcAft>
            </a:pPr>
            <a:r>
              <a:rPr lang="en-CA" sz="1000">
                <a:solidFill>
                  <a:srgbClr val="58595B"/>
                </a:solidFill>
                <a:latin typeface="Inter" panose="02000503000000020004" pitchFamily="2" charset="0"/>
                <a:ea typeface="Inter" panose="02000503000000020004" pitchFamily="2" charset="0"/>
              </a:rPr>
              <a:t>We’ll deliver your iGUIDE Report with downloadable drawing files, photos and links to your </a:t>
            </a:r>
            <a:br>
              <a:rPr lang="en-CA" sz="1000">
                <a:solidFill>
                  <a:srgbClr val="58595B"/>
                </a:solidFill>
                <a:latin typeface="Inter" panose="02000503000000020004" pitchFamily="2" charset="0"/>
                <a:ea typeface="Inter" panose="02000503000000020004" pitchFamily="2" charset="0"/>
              </a:rPr>
            </a:br>
            <a:r>
              <a:rPr lang="en-CA" sz="1000">
                <a:solidFill>
                  <a:srgbClr val="58595B"/>
                </a:solidFill>
                <a:latin typeface="Inter" panose="02000503000000020004" pitchFamily="2" charset="0"/>
                <a:ea typeface="Inter" panose="02000503000000020004" pitchFamily="2" charset="0"/>
              </a:rPr>
              <a:t>virtual walkthrough.</a:t>
            </a:r>
            <a:endParaRPr lang="en-US" sz="1000">
              <a:solidFill>
                <a:srgbClr val="58595B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pic>
        <p:nvPicPr>
          <p:cNvPr id="11" name="Picture 10" descr="A blue line art of a person wearing headphones&#10;&#10;Description automatically generated">
            <a:extLst>
              <a:ext uri="{FF2B5EF4-FFF2-40B4-BE49-F238E27FC236}">
                <a16:creationId xmlns:a16="http://schemas.microsoft.com/office/drawing/2014/main" id="{D6E65F1D-8293-BD69-B81F-389889DC7FE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599" y="1628978"/>
            <a:ext cx="523168" cy="64029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E9F9827-C2D6-E2BC-EBDE-9C169563B0A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0121" y="3768019"/>
            <a:ext cx="633627" cy="633627"/>
          </a:xfrm>
          <a:prstGeom prst="rect">
            <a:avLst/>
          </a:prstGeom>
        </p:spPr>
      </p:pic>
      <p:pic>
        <p:nvPicPr>
          <p:cNvPr id="17" name="Picture 16" descr="A blue outline of a car&#10;&#10;Description automatically generated">
            <a:extLst>
              <a:ext uri="{FF2B5EF4-FFF2-40B4-BE49-F238E27FC236}">
                <a16:creationId xmlns:a16="http://schemas.microsoft.com/office/drawing/2014/main" id="{B28C815C-2473-3407-1064-7D7D648E0EA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240" y="2655558"/>
            <a:ext cx="633885" cy="640295"/>
          </a:xfrm>
          <a:prstGeom prst="rect">
            <a:avLst/>
          </a:prstGeom>
        </p:spPr>
      </p:pic>
      <p:pic>
        <p:nvPicPr>
          <p:cNvPr id="19" name="Google Shape;437;p51">
            <a:extLst>
              <a:ext uri="{FF2B5EF4-FFF2-40B4-BE49-F238E27FC236}">
                <a16:creationId xmlns:a16="http://schemas.microsoft.com/office/drawing/2014/main" id="{65AE189A-DDE3-8848-5101-E0144291F20C}"/>
              </a:ext>
            </a:extLst>
          </p:cNvPr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1200" y="152399"/>
            <a:ext cx="1220403" cy="4135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086A680-954D-DED5-BBA5-B41C884861AA}"/>
              </a:ext>
            </a:extLst>
          </p:cNvPr>
          <p:cNvGrpSpPr/>
          <p:nvPr/>
        </p:nvGrpSpPr>
        <p:grpSpPr>
          <a:xfrm>
            <a:off x="3966103" y="939787"/>
            <a:ext cx="4847042" cy="3690240"/>
            <a:chOff x="3966103" y="939787"/>
            <a:chExt cx="4847042" cy="369024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C2864FD-A5CA-504F-E0BC-E250D060DF0B}"/>
                </a:ext>
              </a:extLst>
            </p:cNvPr>
            <p:cNvGrpSpPr/>
            <p:nvPr/>
          </p:nvGrpSpPr>
          <p:grpSpPr>
            <a:xfrm>
              <a:off x="3966103" y="939787"/>
              <a:ext cx="4847042" cy="3690240"/>
              <a:chOff x="3966103" y="939787"/>
              <a:chExt cx="4847042" cy="3690240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074AB495-66AF-6434-488B-41D3BAD3B7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966103" y="986519"/>
                <a:ext cx="4847042" cy="3643508"/>
              </a:xfrm>
              <a:prstGeom prst="rect">
                <a:avLst/>
              </a:prstGeom>
            </p:spPr>
          </p:pic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29449397-6498-79B5-2581-B02BC2140BE2}"/>
                  </a:ext>
                </a:extLst>
              </p:cNvPr>
              <p:cNvSpPr/>
              <p:nvPr/>
            </p:nvSpPr>
            <p:spPr>
              <a:xfrm>
                <a:off x="7064267" y="939787"/>
                <a:ext cx="1413866" cy="1413864"/>
              </a:xfrm>
              <a:prstGeom prst="ellipse">
                <a:avLst/>
              </a:prstGeom>
              <a:solidFill>
                <a:srgbClr val="009CDE">
                  <a:alpha val="89788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691B15B-F71F-A7B6-95C5-1F62ADD41626}"/>
                </a:ext>
              </a:extLst>
            </p:cNvPr>
            <p:cNvSpPr txBox="1"/>
            <p:nvPr/>
          </p:nvSpPr>
          <p:spPr>
            <a:xfrm>
              <a:off x="7064267" y="1431276"/>
              <a:ext cx="1413866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CA" sz="1100" b="1">
                  <a:solidFill>
                    <a:schemeClr val="bg1"/>
                  </a:solidFill>
                  <a:latin typeface="Inter"/>
                  <a:ea typeface="Inter"/>
                  <a:cs typeface="Inter"/>
                  <a:sym typeface="Inter"/>
                </a:rPr>
                <a:t>Comprehensive</a:t>
              </a:r>
              <a:br>
                <a:rPr lang="en-CA" sz="1100" b="1">
                  <a:solidFill>
                    <a:schemeClr val="bg1"/>
                  </a:solidFill>
                  <a:latin typeface="Inter"/>
                  <a:ea typeface="Inter"/>
                  <a:cs typeface="Inter"/>
                  <a:sym typeface="Inter"/>
                </a:rPr>
              </a:br>
              <a:r>
                <a:rPr lang="en-CA" sz="1100" b="1">
                  <a:solidFill>
                    <a:schemeClr val="bg1"/>
                  </a:solidFill>
                  <a:latin typeface="Inter"/>
                  <a:ea typeface="Inter"/>
                  <a:cs typeface="Inter"/>
                  <a:sym typeface="Inter"/>
                </a:rPr>
                <a:t>CAD Package</a:t>
              </a:r>
              <a:endParaRPr lang="en-US" sz="1100" b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9947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E33424B-C6BA-81F8-C77A-AE860B973CD9}"/>
              </a:ext>
            </a:extLst>
          </p:cNvPr>
          <p:cNvSpPr txBox="1"/>
          <p:nvPr/>
        </p:nvSpPr>
        <p:spPr>
          <a:xfrm>
            <a:off x="488654" y="1767300"/>
            <a:ext cx="4100306" cy="28058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ctr">
              <a:spcAft>
                <a:spcPts val="1000"/>
              </a:spcAft>
              <a:buSzPct val="150000"/>
            </a:pPr>
            <a:r>
              <a:rPr lang="en-US" sz="1100">
                <a:solidFill>
                  <a:srgbClr val="58595B"/>
                </a:solidFill>
                <a:latin typeface="Inter" panose="02000503000000020004" pitchFamily="2" charset="0"/>
                <a:ea typeface="Inter" panose="02000503000000020004" pitchFamily="2" charset="0"/>
                <a:cs typeface="Helvetica" panose="020B0604020202020204" pitchFamily="34" charset="0"/>
              </a:rPr>
              <a:t>For comprehensive property understanding, each iGUIDE CAD package includes comprehensive property documentation.</a:t>
            </a:r>
          </a:p>
          <a:p>
            <a:pPr marL="216000" indent="-216000" fontAlgn="ctr">
              <a:spcAft>
                <a:spcPts val="600"/>
              </a:spcAft>
              <a:buClr>
                <a:srgbClr val="009CDE"/>
              </a:buClr>
              <a:buSzPct val="150000"/>
              <a:buBlip>
                <a:blip r:embed="rId3"/>
              </a:buBlip>
            </a:pPr>
            <a:r>
              <a:rPr lang="en-CA" sz="1100">
                <a:solidFill>
                  <a:srgbClr val="58595B"/>
                </a:solidFill>
                <a:latin typeface="Inter" panose="02000503000000020004" pitchFamily="2" charset="0"/>
                <a:ea typeface="Inter" panose="02000503000000020004" pitchFamily="2" charset="0"/>
                <a:cs typeface="Lato" panose="020F0502020204030203" pitchFamily="34" charset="0"/>
              </a:rPr>
              <a:t>As-Built Floor Plans</a:t>
            </a:r>
            <a:endParaRPr lang="en-US" sz="1100">
              <a:solidFill>
                <a:srgbClr val="58595B"/>
              </a:solidFill>
              <a:latin typeface="Inter" panose="02000503000000020004" pitchFamily="2" charset="0"/>
              <a:ea typeface="Inter" panose="02000503000000020004" pitchFamily="2" charset="0"/>
              <a:cs typeface="Lato" panose="020F0502020204030203" pitchFamily="34" charset="0"/>
            </a:endParaRPr>
          </a:p>
          <a:p>
            <a:pPr marL="216000" indent="-216000" fontAlgn="ctr">
              <a:spcAft>
                <a:spcPts val="600"/>
              </a:spcAft>
              <a:buClr>
                <a:srgbClr val="009CDE"/>
              </a:buClr>
              <a:buSzPct val="150000"/>
              <a:buBlip>
                <a:blip r:embed="rId3"/>
              </a:buBlip>
            </a:pPr>
            <a:r>
              <a:rPr lang="en-CA" sz="1100">
                <a:solidFill>
                  <a:srgbClr val="58595B"/>
                </a:solidFill>
                <a:latin typeface="Inter" panose="02000503000000020004" pitchFamily="2" charset="0"/>
                <a:ea typeface="Inter" panose="02000503000000020004" pitchFamily="2" charset="0"/>
                <a:cs typeface="Lato" panose="020F0502020204030203" pitchFamily="34" charset="0"/>
              </a:rPr>
              <a:t>Dimension Plans</a:t>
            </a:r>
          </a:p>
          <a:p>
            <a:pPr marL="216000" indent="-216000" fontAlgn="ctr">
              <a:spcAft>
                <a:spcPts val="600"/>
              </a:spcAft>
              <a:buClr>
                <a:srgbClr val="009CDE"/>
              </a:buClr>
              <a:buSzPct val="150000"/>
              <a:buBlip>
                <a:blip r:embed="rId3"/>
              </a:buBlip>
            </a:pPr>
            <a:r>
              <a:rPr lang="en-CA" sz="1100">
                <a:solidFill>
                  <a:srgbClr val="58595B"/>
                </a:solidFill>
                <a:latin typeface="Inter" panose="02000503000000020004" pitchFamily="2" charset="0"/>
                <a:ea typeface="Inter" panose="02000503000000020004" pitchFamily="2" charset="0"/>
                <a:cs typeface="Lato" panose="020F0502020204030203" pitchFamily="34" charset="0"/>
              </a:rPr>
              <a:t>3D Virtual Walkthrough</a:t>
            </a:r>
          </a:p>
          <a:p>
            <a:pPr marL="216000" indent="-216000" fontAlgn="ctr">
              <a:spcAft>
                <a:spcPts val="600"/>
              </a:spcAft>
              <a:buClr>
                <a:srgbClr val="009CDE"/>
              </a:buClr>
              <a:buSzPct val="150000"/>
              <a:buBlip>
                <a:blip r:embed="rId3"/>
              </a:buBlip>
            </a:pPr>
            <a:r>
              <a:rPr lang="en-CA" sz="1100">
                <a:solidFill>
                  <a:srgbClr val="58595B"/>
                </a:solidFill>
                <a:latin typeface="Inter" panose="02000503000000020004" pitchFamily="2" charset="0"/>
                <a:ea typeface="Inter" panose="02000503000000020004" pitchFamily="2" charset="0"/>
                <a:cs typeface="Lato" panose="020F0502020204030203" pitchFamily="34" charset="0"/>
              </a:rPr>
              <a:t>Photo Tags of Building System Equipment Make, </a:t>
            </a:r>
            <a:br>
              <a:rPr lang="en-CA" sz="1100">
                <a:solidFill>
                  <a:srgbClr val="58595B"/>
                </a:solidFill>
                <a:latin typeface="Inter" panose="02000503000000020004" pitchFamily="2" charset="0"/>
                <a:ea typeface="Inter" panose="02000503000000020004" pitchFamily="2" charset="0"/>
                <a:cs typeface="Lato" panose="020F0502020204030203" pitchFamily="34" charset="0"/>
              </a:rPr>
            </a:br>
            <a:r>
              <a:rPr lang="en-CA" sz="1100">
                <a:solidFill>
                  <a:srgbClr val="58595B"/>
                </a:solidFill>
                <a:latin typeface="Inter" panose="02000503000000020004" pitchFamily="2" charset="0"/>
                <a:ea typeface="Inter" panose="02000503000000020004" pitchFamily="2" charset="0"/>
                <a:cs typeface="Lato" panose="020F0502020204030203" pitchFamily="34" charset="0"/>
              </a:rPr>
              <a:t>Model and Serial information</a:t>
            </a:r>
            <a:endParaRPr lang="en-US" sz="1100">
              <a:solidFill>
                <a:srgbClr val="58595B"/>
              </a:solidFill>
              <a:latin typeface="Inter" panose="02000503000000020004" pitchFamily="2" charset="0"/>
              <a:ea typeface="Inter" panose="02000503000000020004" pitchFamily="2" charset="0"/>
              <a:cs typeface="Lato" panose="020F0502020204030203" pitchFamily="34" charset="0"/>
            </a:endParaRPr>
          </a:p>
          <a:p>
            <a:pPr marL="216000" indent="-216000" fontAlgn="ctr">
              <a:spcAft>
                <a:spcPts val="600"/>
              </a:spcAft>
              <a:buClr>
                <a:srgbClr val="009CDE"/>
              </a:buClr>
              <a:buSzPct val="150000"/>
              <a:buBlip>
                <a:blip r:embed="rId3"/>
              </a:buBlip>
            </a:pPr>
            <a:r>
              <a:rPr lang="en-CA" sz="1100" b="1">
                <a:solidFill>
                  <a:srgbClr val="58595B"/>
                </a:solidFill>
                <a:latin typeface="Inter" panose="02000503000000020004" pitchFamily="2" charset="0"/>
                <a:ea typeface="Inter" panose="02000503000000020004" pitchFamily="2" charset="0"/>
                <a:cs typeface="Lato" panose="020F0502020204030203" pitchFamily="34" charset="0"/>
              </a:rPr>
              <a:t>3D CAD Package includes: </a:t>
            </a:r>
            <a:br>
              <a:rPr lang="en-CA" sz="1100" b="1">
                <a:solidFill>
                  <a:srgbClr val="58595B"/>
                </a:solidFill>
                <a:latin typeface="Inter" panose="02000503000000020004" pitchFamily="2" charset="0"/>
                <a:ea typeface="Inter" panose="02000503000000020004" pitchFamily="2" charset="0"/>
                <a:cs typeface="Lato" panose="020F0502020204030203" pitchFamily="34" charset="0"/>
              </a:rPr>
            </a:br>
            <a:r>
              <a:rPr lang="en-CA" sz="1100">
                <a:solidFill>
                  <a:srgbClr val="58595B"/>
                </a:solidFill>
                <a:latin typeface="Inter" panose="02000503000000020004" pitchFamily="2" charset="0"/>
                <a:ea typeface="Inter" panose="02000503000000020004" pitchFamily="2" charset="0"/>
                <a:cs typeface="Lato" panose="020F0502020204030203" pitchFamily="34" charset="0"/>
              </a:rPr>
              <a:t>Exterior Elevation Drawings</a:t>
            </a:r>
            <a:br>
              <a:rPr lang="en-CA" sz="1100">
                <a:solidFill>
                  <a:srgbClr val="58595B"/>
                </a:solidFill>
                <a:latin typeface="Inter" panose="02000503000000020004" pitchFamily="2" charset="0"/>
                <a:ea typeface="Inter" panose="02000503000000020004" pitchFamily="2" charset="0"/>
                <a:cs typeface="Lato" panose="020F0502020204030203" pitchFamily="34" charset="0"/>
              </a:rPr>
            </a:br>
            <a:r>
              <a:rPr lang="en-CA" sz="1100">
                <a:solidFill>
                  <a:srgbClr val="58595B"/>
                </a:solidFill>
                <a:latin typeface="Inter" panose="02000503000000020004" pitchFamily="2" charset="0"/>
                <a:ea typeface="Inter" panose="02000503000000020004" pitchFamily="2" charset="0"/>
                <a:cs typeface="Lato" panose="020F0502020204030203" pitchFamily="34" charset="0"/>
              </a:rPr>
              <a:t>Roof Plan</a:t>
            </a:r>
          </a:p>
          <a:p>
            <a:pPr marL="216000" indent="-216000" fontAlgn="ctr">
              <a:spcAft>
                <a:spcPts val="600"/>
              </a:spcAft>
              <a:buClr>
                <a:srgbClr val="009CDE"/>
              </a:buClr>
              <a:buSzPct val="150000"/>
              <a:buBlip>
                <a:blip r:embed="rId3"/>
              </a:buBlip>
            </a:pPr>
            <a:r>
              <a:rPr lang="en-CA" sz="1100" b="1">
                <a:solidFill>
                  <a:srgbClr val="58595B"/>
                </a:solidFill>
                <a:latin typeface="Inter" panose="02000503000000020004" pitchFamily="2" charset="0"/>
                <a:ea typeface="Inter" panose="02000503000000020004" pitchFamily="2" charset="0"/>
                <a:cs typeface="Lato" panose="020F0502020204030203" pitchFamily="34" charset="0"/>
              </a:rPr>
              <a:t>Add-on available with 2D or 3D CAD Package: </a:t>
            </a:r>
            <a:r>
              <a:rPr lang="en-CA" sz="1100">
                <a:solidFill>
                  <a:srgbClr val="58595B"/>
                </a:solidFill>
                <a:latin typeface="Inter" panose="02000503000000020004" pitchFamily="2" charset="0"/>
                <a:ea typeface="Inter" panose="02000503000000020004" pitchFamily="2" charset="0"/>
                <a:cs typeface="Lato" panose="020F0502020204030203" pitchFamily="34" charset="0"/>
              </a:rPr>
              <a:t>Reflected Ceiling Plans</a:t>
            </a:r>
          </a:p>
        </p:txBody>
      </p:sp>
      <p:sp>
        <p:nvSpPr>
          <p:cNvPr id="11" name="Google Shape;114;p27">
            <a:extLst>
              <a:ext uri="{FF2B5EF4-FFF2-40B4-BE49-F238E27FC236}">
                <a16:creationId xmlns:a16="http://schemas.microsoft.com/office/drawing/2014/main" id="{48E657D9-D208-1A63-5DE8-B3226EE5EF56}"/>
              </a:ext>
            </a:extLst>
          </p:cNvPr>
          <p:cNvSpPr txBox="1"/>
          <p:nvPr/>
        </p:nvSpPr>
        <p:spPr>
          <a:xfrm>
            <a:off x="488654" y="1220032"/>
            <a:ext cx="5517415" cy="523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CA" sz="2200" b="1">
                <a:solidFill>
                  <a:srgbClr val="009CDE"/>
                </a:solidFill>
                <a:latin typeface="Inter" panose="02000503000000020004" pitchFamily="2" charset="0"/>
                <a:ea typeface="Inter" panose="02000503000000020004" pitchFamily="2" charset="0"/>
                <a:cs typeface="Inter"/>
                <a:sym typeface="Inter"/>
              </a:rPr>
              <a:t>iGUIDE CAD Package</a:t>
            </a:r>
            <a:endParaRPr lang="en-CA" sz="1200">
              <a:solidFill>
                <a:srgbClr val="58595B"/>
              </a:solidFill>
              <a:latin typeface="Inter" panose="02000503000000020004" pitchFamily="2" charset="0"/>
              <a:ea typeface="Inter" panose="02000503000000020004" pitchFamily="2" charset="0"/>
              <a:cs typeface="Lato" panose="020F0502020204030203" pitchFamily="34" charset="0"/>
            </a:endParaRPr>
          </a:p>
        </p:txBody>
      </p:sp>
      <p:pic>
        <p:nvPicPr>
          <p:cNvPr id="4" name="Google Shape;437;p51">
            <a:extLst>
              <a:ext uri="{FF2B5EF4-FFF2-40B4-BE49-F238E27FC236}">
                <a16:creationId xmlns:a16="http://schemas.microsoft.com/office/drawing/2014/main" id="{322C17D9-4801-14BD-F0AF-1F2EBE7ED89F}"/>
              </a:ext>
            </a:extLst>
          </p:cNvPr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1200" y="152400"/>
            <a:ext cx="1220403" cy="41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black and white plan&#10;&#10;Description automatically generated with medium confidence">
            <a:extLst>
              <a:ext uri="{FF2B5EF4-FFF2-40B4-BE49-F238E27FC236}">
                <a16:creationId xmlns:a16="http://schemas.microsoft.com/office/drawing/2014/main" id="{FD8F32EE-DFB0-579D-5BF4-97945804FDB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alphaModFix amt="5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53118">
            <a:off x="5410945" y="1204104"/>
            <a:ext cx="2870398" cy="2373944"/>
          </a:xfrm>
          <a:prstGeom prst="rect">
            <a:avLst/>
          </a:prstGeom>
        </p:spPr>
      </p:pic>
      <p:sp>
        <p:nvSpPr>
          <p:cNvPr id="8" name="Oval 7">
            <a:hlinkClick r:id="rId6"/>
            <a:extLst>
              <a:ext uri="{FF2B5EF4-FFF2-40B4-BE49-F238E27FC236}">
                <a16:creationId xmlns:a16="http://schemas.microsoft.com/office/drawing/2014/main" id="{22679B2D-F7E9-2340-2A90-35DD0CA4039E}"/>
              </a:ext>
            </a:extLst>
          </p:cNvPr>
          <p:cNvSpPr>
            <a:spLocks noChangeAspect="1"/>
          </p:cNvSpPr>
          <p:nvPr/>
        </p:nvSpPr>
        <p:spPr>
          <a:xfrm>
            <a:off x="7472219" y="2295244"/>
            <a:ext cx="1277459" cy="1277459"/>
          </a:xfrm>
          <a:prstGeom prst="ellipse">
            <a:avLst/>
          </a:prstGeom>
          <a:solidFill>
            <a:srgbClr val="009CD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u="sng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Helvetica"/>
              </a:rPr>
              <a:t>EXPLORE SAMPLE PLOT PDF</a:t>
            </a:r>
            <a:endParaRPr lang="en-CA" sz="900" b="1" u="sng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Helvetica"/>
            </a:endParaRPr>
          </a:p>
        </p:txBody>
      </p:sp>
      <p:sp>
        <p:nvSpPr>
          <p:cNvPr id="9" name="Oval 8">
            <a:hlinkClick r:id="rId7"/>
            <a:extLst>
              <a:ext uri="{FF2B5EF4-FFF2-40B4-BE49-F238E27FC236}">
                <a16:creationId xmlns:a16="http://schemas.microsoft.com/office/drawing/2014/main" id="{67081833-1C59-04E6-3CE2-274693E6D39F}"/>
              </a:ext>
            </a:extLst>
          </p:cNvPr>
          <p:cNvSpPr>
            <a:spLocks noChangeAspect="1"/>
          </p:cNvSpPr>
          <p:nvPr/>
        </p:nvSpPr>
        <p:spPr>
          <a:xfrm>
            <a:off x="5708834" y="3755026"/>
            <a:ext cx="770676" cy="770676"/>
          </a:xfrm>
          <a:prstGeom prst="ellipse">
            <a:avLst/>
          </a:prstGeom>
          <a:solidFill>
            <a:srgbClr val="009CD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u="sng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Helvetica"/>
              </a:rPr>
              <a:t>CAD FILE</a:t>
            </a:r>
            <a:endParaRPr lang="en-CA" sz="800" b="1" u="sng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Helvetica"/>
            </a:endParaRPr>
          </a:p>
        </p:txBody>
      </p:sp>
      <p:sp>
        <p:nvSpPr>
          <p:cNvPr id="12" name="Oval 11">
            <a:hlinkClick r:id="rId8"/>
            <a:extLst>
              <a:ext uri="{FF2B5EF4-FFF2-40B4-BE49-F238E27FC236}">
                <a16:creationId xmlns:a16="http://schemas.microsoft.com/office/drawing/2014/main" id="{6E01C7FE-3293-34D8-51A6-1027DC5F1A24}"/>
              </a:ext>
            </a:extLst>
          </p:cNvPr>
          <p:cNvSpPr>
            <a:spLocks noChangeAspect="1"/>
          </p:cNvSpPr>
          <p:nvPr/>
        </p:nvSpPr>
        <p:spPr>
          <a:xfrm>
            <a:off x="6638179" y="3758246"/>
            <a:ext cx="770676" cy="770676"/>
          </a:xfrm>
          <a:prstGeom prst="ellipse">
            <a:avLst/>
          </a:prstGeom>
          <a:solidFill>
            <a:srgbClr val="009CD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u="sng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Helvetica"/>
              </a:rPr>
              <a:t>RVT FILE</a:t>
            </a:r>
            <a:endParaRPr lang="en-CA" sz="800" b="1" u="sng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Helvetica"/>
            </a:endParaRPr>
          </a:p>
        </p:txBody>
      </p:sp>
      <p:sp>
        <p:nvSpPr>
          <p:cNvPr id="13" name="Oval 12">
            <a:hlinkClick r:id="rId9"/>
            <a:extLst>
              <a:ext uri="{FF2B5EF4-FFF2-40B4-BE49-F238E27FC236}">
                <a16:creationId xmlns:a16="http://schemas.microsoft.com/office/drawing/2014/main" id="{4BC85ED3-045A-5E77-0002-2F21F44710AC}"/>
              </a:ext>
            </a:extLst>
          </p:cNvPr>
          <p:cNvSpPr>
            <a:spLocks noChangeAspect="1"/>
          </p:cNvSpPr>
          <p:nvPr/>
        </p:nvSpPr>
        <p:spPr>
          <a:xfrm>
            <a:off x="7567524" y="3755026"/>
            <a:ext cx="770676" cy="770676"/>
          </a:xfrm>
          <a:prstGeom prst="ellipse">
            <a:avLst/>
          </a:prstGeom>
          <a:solidFill>
            <a:srgbClr val="009CD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b="1" u="sng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3D</a:t>
            </a:r>
          </a:p>
          <a:p>
            <a:pPr algn="ctr"/>
            <a:r>
              <a:rPr lang="en-US" sz="800" b="1" u="sng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Walk</a:t>
            </a:r>
          </a:p>
          <a:p>
            <a:pPr algn="ctr"/>
            <a:r>
              <a:rPr lang="en-US" sz="800" b="1" u="sng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Through</a:t>
            </a:r>
            <a:endParaRPr lang="en-CA" sz="800" b="1" u="sng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410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56;p34">
            <a:extLst>
              <a:ext uri="{FF2B5EF4-FFF2-40B4-BE49-F238E27FC236}">
                <a16:creationId xmlns:a16="http://schemas.microsoft.com/office/drawing/2014/main" id="{D73B8EF9-4A71-769E-7C57-BBF3AB026379}"/>
              </a:ext>
            </a:extLst>
          </p:cNvPr>
          <p:cNvSpPr txBox="1"/>
          <p:nvPr/>
        </p:nvSpPr>
        <p:spPr>
          <a:xfrm>
            <a:off x="438604" y="207604"/>
            <a:ext cx="6033757" cy="573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9144" indent="-9144">
              <a:lnSpc>
                <a:spcPct val="115000"/>
              </a:lnSpc>
            </a:pPr>
            <a:r>
              <a:rPr lang="en" sz="2200" b="1">
                <a:solidFill>
                  <a:srgbClr val="009CDE"/>
                </a:solidFill>
                <a:latin typeface="Inter" panose="02000503000000020004" pitchFamily="2" charset="0"/>
                <a:ea typeface="Inter" panose="02000503000000020004" pitchFamily="2" charset="0"/>
                <a:cs typeface="Poppins Black"/>
                <a:sym typeface="Poppins Black"/>
              </a:rPr>
              <a:t>CAD Package Drawing Details</a:t>
            </a:r>
            <a:endParaRPr sz="2200" b="1">
              <a:solidFill>
                <a:srgbClr val="009CDE"/>
              </a:solidFill>
              <a:latin typeface="Inter" panose="02000503000000020004" pitchFamily="2" charset="0"/>
              <a:ea typeface="Inter" panose="02000503000000020004" pitchFamily="2" charset="0"/>
              <a:cs typeface="Poppins Black"/>
              <a:sym typeface="Poppins Black"/>
            </a:endParaRPr>
          </a:p>
        </p:txBody>
      </p:sp>
      <p:sp>
        <p:nvSpPr>
          <p:cNvPr id="4" name="Google Shape;156;p34">
            <a:extLst>
              <a:ext uri="{FF2B5EF4-FFF2-40B4-BE49-F238E27FC236}">
                <a16:creationId xmlns:a16="http://schemas.microsoft.com/office/drawing/2014/main" id="{F5B1883D-8241-C3DD-3BF4-ABFDBDDDF4DA}"/>
              </a:ext>
            </a:extLst>
          </p:cNvPr>
          <p:cNvSpPr txBox="1"/>
          <p:nvPr/>
        </p:nvSpPr>
        <p:spPr>
          <a:xfrm>
            <a:off x="438605" y="857078"/>
            <a:ext cx="2938497" cy="3975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spcAft>
                <a:spcPts val="600"/>
              </a:spcAft>
            </a:pPr>
            <a:r>
              <a:rPr lang="en-CA" sz="900" b="1">
                <a:solidFill>
                  <a:srgbClr val="009CDE"/>
                </a:solidFill>
                <a:latin typeface="Inter" panose="02000503000000020004" pitchFamily="2" charset="0"/>
                <a:ea typeface="Inter" panose="02000503000000020004" pitchFamily="2" charset="0"/>
                <a:cs typeface="Lato Black"/>
                <a:sym typeface="Lato Black"/>
              </a:rPr>
              <a:t>As-Built Floor Plan </a:t>
            </a:r>
            <a:r>
              <a:rPr lang="en-CA" sz="900" b="1">
                <a:solidFill>
                  <a:srgbClr val="009CDE"/>
                </a:solidFill>
                <a:latin typeface="Inter" panose="02000503000000020004" pitchFamily="2" charset="0"/>
                <a:ea typeface="Inter" panose="02000503000000020004" pitchFamily="2" charset="0"/>
                <a:cs typeface="Lato Light"/>
                <a:sym typeface="Lato Light"/>
              </a:rPr>
              <a:t>(DWG &amp; PDF) includes:</a:t>
            </a:r>
            <a:endParaRPr lang="en-US" sz="900" b="1">
              <a:solidFill>
                <a:srgbClr val="181818"/>
              </a:solidFill>
              <a:latin typeface="Inter" panose="02000503000000020004" pitchFamily="2" charset="0"/>
              <a:ea typeface="Inter" panose="02000503000000020004" pitchFamily="2" charset="0"/>
              <a:cs typeface="Lato" panose="020F0502020204030203" pitchFamily="34" charset="0"/>
              <a:sym typeface="Lato Light"/>
            </a:endParaRPr>
          </a:p>
          <a:p>
            <a:pPr>
              <a:spcAft>
                <a:spcPts val="600"/>
              </a:spcAft>
            </a:pPr>
            <a:r>
              <a:rPr lang="en-US" sz="900" b="1">
                <a:solidFill>
                  <a:srgbClr val="58595B"/>
                </a:solidFill>
                <a:latin typeface="Inter" panose="02000503000000020004" pitchFamily="2" charset="0"/>
                <a:ea typeface="Inter" panose="02000503000000020004" pitchFamily="2" charset="0"/>
                <a:cs typeface="Lato" panose="020F0502020204030203" pitchFamily="34" charset="0"/>
              </a:rPr>
              <a:t>Architectural Items</a:t>
            </a:r>
            <a:endParaRPr lang="en-US" sz="900" b="1" u="none" strike="noStrike">
              <a:solidFill>
                <a:srgbClr val="58595B"/>
              </a:solidFill>
              <a:effectLst/>
              <a:latin typeface="Inter" panose="02000503000000020004" pitchFamily="2" charset="0"/>
              <a:ea typeface="Inter" panose="02000503000000020004" pitchFamily="2" charset="0"/>
              <a:cs typeface="Lato" panose="020F0502020204030203" pitchFamily="34" charset="0"/>
            </a:endParaRPr>
          </a:p>
          <a:p>
            <a:pPr marL="144000" marR="0" indent="-144000" algn="l" rtl="0" fontAlgn="ctr">
              <a:spcBef>
                <a:spcPts val="0"/>
              </a:spcBef>
              <a:spcAft>
                <a:spcPts val="200"/>
              </a:spcAft>
              <a:buClr>
                <a:srgbClr val="009CDE"/>
              </a:buClr>
              <a:buSzPct val="125000"/>
              <a:buBlip>
                <a:blip r:embed="rId3"/>
              </a:buBlip>
            </a:pPr>
            <a:r>
              <a:rPr lang="en-US" sz="900" u="none" strike="noStrike">
                <a:solidFill>
                  <a:srgbClr val="58595B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Lato" panose="020F0502020204030203" pitchFamily="34" charset="0"/>
              </a:rPr>
              <a:t>Interior &amp; Exterior Openings</a:t>
            </a:r>
            <a:endParaRPr lang="en-CA" sz="900" u="none" strike="noStrike">
              <a:solidFill>
                <a:srgbClr val="58595B"/>
              </a:solidFill>
              <a:effectLst/>
              <a:latin typeface="Inter" panose="02000503000000020004" pitchFamily="2" charset="0"/>
              <a:ea typeface="Inter" panose="02000503000000020004" pitchFamily="2" charset="0"/>
            </a:endParaRPr>
          </a:p>
          <a:p>
            <a:pPr marL="144000" marR="0" indent="-144000" algn="l" rtl="0" fontAlgn="ctr">
              <a:spcBef>
                <a:spcPts val="0"/>
              </a:spcBef>
              <a:spcAft>
                <a:spcPts val="200"/>
              </a:spcAft>
              <a:buClr>
                <a:srgbClr val="009CDE"/>
              </a:buClr>
              <a:buSzPct val="125000"/>
              <a:buBlip>
                <a:blip r:embed="rId3"/>
              </a:buBlip>
            </a:pPr>
            <a:r>
              <a:rPr lang="en-US" sz="900" u="none" strike="noStrike">
                <a:solidFill>
                  <a:srgbClr val="58595B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Lato" panose="020F0502020204030203" pitchFamily="34" charset="0"/>
              </a:rPr>
              <a:t>Structural Columns </a:t>
            </a:r>
            <a:endParaRPr lang="en-CA" sz="900" u="none" strike="noStrike">
              <a:solidFill>
                <a:srgbClr val="58595B"/>
              </a:solidFill>
              <a:effectLst/>
              <a:latin typeface="Inter" panose="02000503000000020004" pitchFamily="2" charset="0"/>
              <a:ea typeface="Inter" panose="02000503000000020004" pitchFamily="2" charset="0"/>
            </a:endParaRPr>
          </a:p>
          <a:p>
            <a:pPr marL="144000" marR="0" indent="-144000" algn="l" rtl="0" fontAlgn="ctr">
              <a:spcBef>
                <a:spcPts val="0"/>
              </a:spcBef>
              <a:spcAft>
                <a:spcPts val="200"/>
              </a:spcAft>
              <a:buClr>
                <a:srgbClr val="009CDE"/>
              </a:buClr>
              <a:buSzPct val="125000"/>
              <a:buBlip>
                <a:blip r:embed="rId3"/>
              </a:buBlip>
            </a:pPr>
            <a:r>
              <a:rPr lang="en-US" sz="900" u="none" strike="noStrike">
                <a:solidFill>
                  <a:srgbClr val="58595B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Lato" panose="020F0502020204030203" pitchFamily="34" charset="0"/>
              </a:rPr>
              <a:t>Stairs, Elevators, Lifts, Ramps, Int. / Ext. Roof Ladders</a:t>
            </a:r>
            <a:endParaRPr lang="en-CA" sz="900" u="none" strike="noStrike">
              <a:solidFill>
                <a:srgbClr val="58595B"/>
              </a:solidFill>
              <a:effectLst/>
              <a:latin typeface="Inter" panose="02000503000000020004" pitchFamily="2" charset="0"/>
              <a:ea typeface="Inter" panose="02000503000000020004" pitchFamily="2" charset="0"/>
            </a:endParaRPr>
          </a:p>
          <a:p>
            <a:pPr marL="144000" marR="0" indent="-144000" algn="l" rtl="0" fontAlgn="ctr">
              <a:spcBef>
                <a:spcPts val="0"/>
              </a:spcBef>
              <a:spcAft>
                <a:spcPts val="200"/>
              </a:spcAft>
              <a:buClr>
                <a:srgbClr val="009CDE"/>
              </a:buClr>
              <a:buSzPct val="125000"/>
              <a:buBlip>
                <a:blip r:embed="rId3"/>
              </a:buBlip>
            </a:pPr>
            <a:r>
              <a:rPr lang="en-US" sz="900" u="none" strike="noStrike">
                <a:solidFill>
                  <a:srgbClr val="58595B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Lato" panose="020F0502020204030203" pitchFamily="34" charset="0"/>
              </a:rPr>
              <a:t>Roof Hatch</a:t>
            </a:r>
            <a:endParaRPr lang="en-CA" sz="900" u="none" strike="noStrike">
              <a:solidFill>
                <a:srgbClr val="58595B"/>
              </a:solidFill>
              <a:effectLst/>
              <a:latin typeface="Inter" panose="02000503000000020004" pitchFamily="2" charset="0"/>
              <a:ea typeface="Inter" panose="02000503000000020004" pitchFamily="2" charset="0"/>
            </a:endParaRPr>
          </a:p>
          <a:p>
            <a:pPr marL="144000" marR="0" indent="-144000" algn="l" rtl="0" fontAlgn="ctr">
              <a:spcBef>
                <a:spcPts val="0"/>
              </a:spcBef>
              <a:spcAft>
                <a:spcPts val="200"/>
              </a:spcAft>
              <a:buClr>
                <a:srgbClr val="009CDE"/>
              </a:buClr>
              <a:buSzPct val="125000"/>
              <a:buBlip>
                <a:blip r:embed="rId3"/>
              </a:buBlip>
            </a:pPr>
            <a:r>
              <a:rPr lang="en-US" sz="900" u="none" strike="noStrike">
                <a:solidFill>
                  <a:srgbClr val="58595B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Lato" panose="020F0502020204030203" pitchFamily="34" charset="0"/>
              </a:rPr>
              <a:t>General Ceiling Heights &amp; Features</a:t>
            </a:r>
            <a:endParaRPr lang="en-CA" sz="900" u="none" strike="noStrike">
              <a:solidFill>
                <a:srgbClr val="58595B"/>
              </a:solidFill>
              <a:effectLst/>
              <a:latin typeface="Inter" panose="02000503000000020004" pitchFamily="2" charset="0"/>
              <a:ea typeface="Inter" panose="02000503000000020004" pitchFamily="2" charset="0"/>
            </a:endParaRPr>
          </a:p>
          <a:p>
            <a:pPr marL="144000" marR="0" indent="-144000" algn="l" rtl="0" fontAlgn="ctr">
              <a:spcBef>
                <a:spcPts val="0"/>
              </a:spcBef>
              <a:spcAft>
                <a:spcPts val="200"/>
              </a:spcAft>
              <a:buClr>
                <a:srgbClr val="009CDE"/>
              </a:buClr>
              <a:buSzPct val="125000"/>
              <a:buBlip>
                <a:blip r:embed="rId3"/>
              </a:buBlip>
            </a:pPr>
            <a:r>
              <a:rPr lang="en-US" sz="900" u="none" strike="noStrike">
                <a:solidFill>
                  <a:srgbClr val="58595B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Lato" panose="020F0502020204030203" pitchFamily="34" charset="0"/>
              </a:rPr>
              <a:t>Bathroom Privacy Partitions</a:t>
            </a:r>
            <a:endParaRPr lang="en-CA" sz="900" u="none" strike="noStrike">
              <a:solidFill>
                <a:srgbClr val="58595B"/>
              </a:solidFill>
              <a:effectLst/>
              <a:latin typeface="Inter" panose="02000503000000020004" pitchFamily="2" charset="0"/>
              <a:ea typeface="Inter" panose="02000503000000020004" pitchFamily="2" charset="0"/>
            </a:endParaRPr>
          </a:p>
          <a:p>
            <a:pPr marL="144000" marR="0" indent="-144000" algn="l" rtl="0" fontAlgn="ctr">
              <a:spcBef>
                <a:spcPts val="0"/>
              </a:spcBef>
              <a:spcAft>
                <a:spcPts val="200"/>
              </a:spcAft>
              <a:buClr>
                <a:srgbClr val="009CDE"/>
              </a:buClr>
              <a:buSzPct val="125000"/>
              <a:buBlip>
                <a:blip r:embed="rId3"/>
              </a:buBlip>
            </a:pPr>
            <a:r>
              <a:rPr lang="en-US" sz="900" u="none" strike="noStrike">
                <a:solidFill>
                  <a:srgbClr val="58595B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Lato" panose="020F0502020204030203" pitchFamily="34" charset="0"/>
              </a:rPr>
              <a:t>Exterior Patios &amp; Decks</a:t>
            </a:r>
            <a:endParaRPr lang="en-CA" sz="900" u="none" strike="noStrike">
              <a:solidFill>
                <a:srgbClr val="58595B"/>
              </a:solidFill>
              <a:effectLst/>
              <a:latin typeface="Inter" panose="02000503000000020004" pitchFamily="2" charset="0"/>
              <a:ea typeface="Inter" panose="02000503000000020004" pitchFamily="2" charset="0"/>
            </a:endParaRPr>
          </a:p>
          <a:p>
            <a:pPr marL="144000" marR="0" indent="-144000" algn="l" rtl="0" fontAlgn="ctr">
              <a:spcBef>
                <a:spcPts val="0"/>
              </a:spcBef>
              <a:spcAft>
                <a:spcPts val="200"/>
              </a:spcAft>
              <a:buClr>
                <a:srgbClr val="009CDE"/>
              </a:buClr>
              <a:buSzPct val="125000"/>
              <a:buBlip>
                <a:blip r:embed="rId3"/>
              </a:buBlip>
            </a:pPr>
            <a:r>
              <a:rPr lang="en-US" sz="900" u="none" strike="noStrike">
                <a:solidFill>
                  <a:srgbClr val="58595B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Lato" panose="020F0502020204030203" pitchFamily="34" charset="0"/>
              </a:rPr>
              <a:t>Millwork</a:t>
            </a:r>
            <a:endParaRPr lang="en-CA" sz="900" u="none" strike="noStrike">
              <a:solidFill>
                <a:srgbClr val="58595B"/>
              </a:solidFill>
              <a:effectLst/>
              <a:latin typeface="Inter" panose="02000503000000020004" pitchFamily="2" charset="0"/>
              <a:ea typeface="Inter" panose="02000503000000020004" pitchFamily="2" charset="0"/>
            </a:endParaRPr>
          </a:p>
          <a:p>
            <a:pPr marL="144000" marR="0" indent="-144000" algn="l" rtl="0" fontAlgn="ctr">
              <a:spcBef>
                <a:spcPts val="0"/>
              </a:spcBef>
              <a:spcAft>
                <a:spcPts val="600"/>
              </a:spcAft>
              <a:buClr>
                <a:srgbClr val="009CDE"/>
              </a:buClr>
              <a:buSzPct val="125000"/>
              <a:buBlip>
                <a:blip r:embed="rId3"/>
              </a:buBlip>
            </a:pPr>
            <a:r>
              <a:rPr lang="en-US" sz="900" u="none" strike="noStrike">
                <a:solidFill>
                  <a:srgbClr val="58595B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Lato" panose="020F0502020204030203" pitchFamily="34" charset="0"/>
              </a:rPr>
              <a:t>Appliances</a:t>
            </a:r>
          </a:p>
          <a:p>
            <a:pPr marR="0" algn="l" rtl="0" fontAlgn="ctr">
              <a:spcBef>
                <a:spcPts val="0"/>
              </a:spcBef>
              <a:spcAft>
                <a:spcPts val="600"/>
              </a:spcAft>
              <a:buClr>
                <a:srgbClr val="009CDE"/>
              </a:buClr>
            </a:pPr>
            <a:r>
              <a:rPr lang="en-US" sz="900" b="1">
                <a:solidFill>
                  <a:srgbClr val="58595B"/>
                </a:solidFill>
                <a:latin typeface="Inter" panose="02000503000000020004" pitchFamily="2" charset="0"/>
                <a:ea typeface="Inter" panose="02000503000000020004" pitchFamily="2" charset="0"/>
                <a:cs typeface="Lato" panose="020F0502020204030203" pitchFamily="34" charset="0"/>
              </a:rPr>
              <a:t>Mechanical , Electrical &amp; Plumbing Equipment</a:t>
            </a:r>
          </a:p>
          <a:p>
            <a:pPr marL="144000" marR="0" indent="-144000" algn="l" rtl="0" fontAlgn="ctr">
              <a:spcBef>
                <a:spcPts val="0"/>
              </a:spcBef>
              <a:spcAft>
                <a:spcPts val="200"/>
              </a:spcAft>
              <a:buClr>
                <a:srgbClr val="009CDE"/>
              </a:buClr>
              <a:buSzPct val="125000"/>
              <a:buBlip>
                <a:blip r:embed="rId3"/>
              </a:buBlip>
            </a:pPr>
            <a:r>
              <a:rPr lang="en-US" sz="900" u="none" strike="noStrike">
                <a:solidFill>
                  <a:srgbClr val="58595B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Lato" panose="020F0502020204030203" pitchFamily="34" charset="0"/>
              </a:rPr>
              <a:t>Plumbing Fixtures</a:t>
            </a:r>
          </a:p>
          <a:p>
            <a:pPr marL="144000" marR="0" indent="-144000" algn="l" rtl="0" fontAlgn="ctr">
              <a:spcBef>
                <a:spcPts val="0"/>
              </a:spcBef>
              <a:spcAft>
                <a:spcPts val="200"/>
              </a:spcAft>
              <a:buClr>
                <a:srgbClr val="009CDE"/>
              </a:buClr>
              <a:buSzPct val="125000"/>
              <a:buBlip>
                <a:blip r:embed="rId3"/>
              </a:buBlip>
            </a:pPr>
            <a:r>
              <a:rPr lang="en-US" sz="900" u="none" strike="noStrike">
                <a:solidFill>
                  <a:srgbClr val="58595B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Lato" panose="020F0502020204030203" pitchFamily="34" charset="0"/>
              </a:rPr>
              <a:t>Floor Drains</a:t>
            </a:r>
          </a:p>
          <a:p>
            <a:pPr marL="144000" marR="0" indent="-144000" algn="l" rtl="0" fontAlgn="ctr">
              <a:spcBef>
                <a:spcPts val="0"/>
              </a:spcBef>
              <a:spcAft>
                <a:spcPts val="200"/>
              </a:spcAft>
              <a:buClr>
                <a:srgbClr val="009CDE"/>
              </a:buClr>
              <a:buSzPct val="125000"/>
              <a:buBlip>
                <a:blip r:embed="rId3"/>
              </a:buBlip>
            </a:pPr>
            <a:r>
              <a:rPr lang="en-US" sz="900" u="none" strike="noStrike">
                <a:solidFill>
                  <a:srgbClr val="58595B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Lato" panose="020F0502020204030203" pitchFamily="34" charset="0"/>
              </a:rPr>
              <a:t>Water Meter</a:t>
            </a:r>
          </a:p>
          <a:p>
            <a:pPr marL="144000" marR="0" indent="-144000" algn="l" rtl="0" fontAlgn="ctr">
              <a:spcBef>
                <a:spcPts val="0"/>
              </a:spcBef>
              <a:spcAft>
                <a:spcPts val="200"/>
              </a:spcAft>
              <a:buClr>
                <a:srgbClr val="009CDE"/>
              </a:buClr>
              <a:buSzPct val="125000"/>
              <a:buBlip>
                <a:blip r:embed="rId3"/>
              </a:buBlip>
            </a:pPr>
            <a:r>
              <a:rPr lang="en-US" sz="900" u="none" strike="noStrike">
                <a:solidFill>
                  <a:srgbClr val="58595B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Lato" panose="020F0502020204030203" pitchFamily="34" charset="0"/>
              </a:rPr>
              <a:t>Hot Water Heaters</a:t>
            </a:r>
          </a:p>
          <a:p>
            <a:pPr marL="144000" marR="0" indent="-144000" algn="l" rtl="0" fontAlgn="ctr">
              <a:spcBef>
                <a:spcPts val="0"/>
              </a:spcBef>
              <a:spcAft>
                <a:spcPts val="200"/>
              </a:spcAft>
              <a:buClr>
                <a:srgbClr val="009CDE"/>
              </a:buClr>
              <a:buSzPct val="125000"/>
              <a:buBlip>
                <a:blip r:embed="rId3"/>
              </a:buBlip>
            </a:pPr>
            <a:r>
              <a:rPr lang="en-US" sz="900" u="none" strike="noStrike">
                <a:solidFill>
                  <a:srgbClr val="58595B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Lato" panose="020F0502020204030203" pitchFamily="34" charset="0"/>
              </a:rPr>
              <a:t>Sump Pits</a:t>
            </a:r>
          </a:p>
          <a:p>
            <a:pPr marL="144000" marR="0" indent="-144000" algn="l" rtl="0" fontAlgn="ctr">
              <a:spcBef>
                <a:spcPts val="0"/>
              </a:spcBef>
              <a:spcAft>
                <a:spcPts val="200"/>
              </a:spcAft>
              <a:buClr>
                <a:srgbClr val="009CDE"/>
              </a:buClr>
              <a:buSzPct val="125000"/>
              <a:buBlip>
                <a:blip r:embed="rId3"/>
              </a:buBlip>
            </a:pPr>
            <a:r>
              <a:rPr lang="en-US" sz="900" u="none" strike="noStrike">
                <a:solidFill>
                  <a:srgbClr val="58595B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Lato" panose="020F0502020204030203" pitchFamily="34" charset="0"/>
              </a:rPr>
              <a:t>HVAC Rooftop and Interior Equipment</a:t>
            </a:r>
          </a:p>
          <a:p>
            <a:pPr marL="144000" marR="0" indent="-144000" algn="l" rtl="0" fontAlgn="ctr">
              <a:spcBef>
                <a:spcPts val="0"/>
              </a:spcBef>
              <a:spcAft>
                <a:spcPts val="200"/>
              </a:spcAft>
              <a:buClr>
                <a:srgbClr val="009CDE"/>
              </a:buClr>
              <a:buSzPct val="125000"/>
              <a:buBlip>
                <a:blip r:embed="rId3"/>
              </a:buBlip>
            </a:pPr>
            <a:r>
              <a:rPr lang="en-US" sz="900" u="none" strike="noStrike">
                <a:solidFill>
                  <a:srgbClr val="58595B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Lato" panose="020F0502020204030203" pitchFamily="34" charset="0"/>
              </a:rPr>
              <a:t>Electrical Panels</a:t>
            </a:r>
          </a:p>
          <a:p>
            <a:pPr marL="144000" marR="0" indent="-144000" algn="l" rtl="0" fontAlgn="ctr">
              <a:spcBef>
                <a:spcPts val="0"/>
              </a:spcBef>
              <a:spcAft>
                <a:spcPts val="200"/>
              </a:spcAft>
              <a:buClr>
                <a:srgbClr val="009CDE"/>
              </a:buClr>
              <a:buSzPct val="125000"/>
              <a:buBlip>
                <a:blip r:embed="rId3"/>
              </a:buBlip>
            </a:pPr>
            <a:r>
              <a:rPr lang="en-US" sz="900" u="none" strike="noStrike">
                <a:solidFill>
                  <a:srgbClr val="58595B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Lato" panose="020F0502020204030203" pitchFamily="34" charset="0"/>
              </a:rPr>
              <a:t>Gas Meter &amp; Hydro Meter</a:t>
            </a:r>
          </a:p>
          <a:p>
            <a:pPr marL="144000" marR="0" indent="-144000" algn="l" rtl="0" fontAlgn="ctr">
              <a:spcBef>
                <a:spcPts val="0"/>
              </a:spcBef>
              <a:spcAft>
                <a:spcPts val="200"/>
              </a:spcAft>
              <a:buClr>
                <a:srgbClr val="009CDE"/>
              </a:buClr>
              <a:buSzPct val="125000"/>
              <a:buBlip>
                <a:blip r:embed="rId3"/>
              </a:buBlip>
            </a:pPr>
            <a:r>
              <a:rPr lang="en-US" sz="900" u="none" strike="noStrike">
                <a:solidFill>
                  <a:srgbClr val="58595B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Lato" panose="020F0502020204030203" pitchFamily="34" charset="0"/>
              </a:rPr>
              <a:t>Generator</a:t>
            </a:r>
            <a:endParaRPr lang="en-CA" sz="900">
              <a:solidFill>
                <a:srgbClr val="58595B"/>
              </a:solidFill>
              <a:latin typeface="Inter" panose="02000503000000020004" pitchFamily="2" charset="0"/>
              <a:ea typeface="Inter" panose="02000503000000020004" pitchFamily="2" charset="0"/>
              <a:cs typeface="Lato" panose="020F0502020204030203" pitchFamily="34" charset="0"/>
            </a:endParaRPr>
          </a:p>
        </p:txBody>
      </p:sp>
      <p:sp>
        <p:nvSpPr>
          <p:cNvPr id="5" name="Google Shape;156;p34">
            <a:extLst>
              <a:ext uri="{FF2B5EF4-FFF2-40B4-BE49-F238E27FC236}">
                <a16:creationId xmlns:a16="http://schemas.microsoft.com/office/drawing/2014/main" id="{BCFE767F-DFD2-A3F6-4F96-287C26B300D2}"/>
              </a:ext>
            </a:extLst>
          </p:cNvPr>
          <p:cNvSpPr txBox="1"/>
          <p:nvPr/>
        </p:nvSpPr>
        <p:spPr>
          <a:xfrm>
            <a:off x="3662010" y="2801200"/>
            <a:ext cx="3986480" cy="2031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900" b="1">
                <a:solidFill>
                  <a:srgbClr val="009CDE"/>
                </a:solidFill>
                <a:latin typeface="Inter" panose="02000503000000020004" pitchFamily="2" charset="0"/>
                <a:ea typeface="Inter" panose="02000503000000020004" pitchFamily="2" charset="0"/>
                <a:cs typeface="Lato Black"/>
                <a:sym typeface="Lato Black"/>
              </a:rPr>
              <a:t>Reflected Ceiling Plan (DWG &amp; PDF) Add-on includes:</a:t>
            </a:r>
            <a:endParaRPr lang="en-US" sz="900" b="1">
              <a:solidFill>
                <a:srgbClr val="181818"/>
              </a:solidFill>
              <a:latin typeface="Inter" panose="02000503000000020004" pitchFamily="2" charset="0"/>
              <a:ea typeface="Inter" panose="02000503000000020004" pitchFamily="2" charset="0"/>
              <a:cs typeface="Lato" panose="020F0502020204030203" pitchFamily="34" charset="0"/>
            </a:endParaRPr>
          </a:p>
          <a:p>
            <a:pPr marR="0" algn="l" rtl="0" fontAlgn="ctr">
              <a:spcBef>
                <a:spcPts val="0"/>
              </a:spcBef>
              <a:spcAft>
                <a:spcPts val="600"/>
              </a:spcAft>
              <a:buClr>
                <a:srgbClr val="009CDE"/>
              </a:buClr>
            </a:pPr>
            <a:r>
              <a:rPr lang="en-US" sz="900" b="1">
                <a:solidFill>
                  <a:srgbClr val="58595B"/>
                </a:solidFill>
                <a:latin typeface="Inter" panose="02000503000000020004" pitchFamily="2" charset="0"/>
                <a:ea typeface="Inter" panose="02000503000000020004" pitchFamily="2" charset="0"/>
                <a:cs typeface="Lato" panose="020F0502020204030203" pitchFamily="34" charset="0"/>
              </a:rPr>
              <a:t>Architectural Items</a:t>
            </a:r>
            <a:endParaRPr lang="en-US" sz="900" b="1" u="none" strike="noStrike">
              <a:solidFill>
                <a:srgbClr val="58595B"/>
              </a:solidFill>
              <a:effectLst/>
              <a:latin typeface="Inter" panose="02000503000000020004" pitchFamily="2" charset="0"/>
              <a:ea typeface="Inter" panose="02000503000000020004" pitchFamily="2" charset="0"/>
              <a:cs typeface="Lato" panose="020F0502020204030203" pitchFamily="34" charset="0"/>
            </a:endParaRPr>
          </a:p>
          <a:p>
            <a:pPr marL="144000" marR="0" indent="-144000" algn="l" rtl="0" fontAlgn="ctr">
              <a:spcBef>
                <a:spcPts val="0"/>
              </a:spcBef>
              <a:spcAft>
                <a:spcPts val="200"/>
              </a:spcAft>
              <a:buClr>
                <a:srgbClr val="009CDE"/>
              </a:buClr>
              <a:buSzPct val="125000"/>
              <a:buBlip>
                <a:blip r:embed="rId3"/>
              </a:buBlip>
            </a:pPr>
            <a:r>
              <a:rPr lang="en-US" sz="900" u="none" strike="noStrike">
                <a:solidFill>
                  <a:srgbClr val="58595B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Lato" panose="020F0502020204030203" pitchFamily="34" charset="0"/>
              </a:rPr>
              <a:t>Bulkheads</a:t>
            </a:r>
          </a:p>
          <a:p>
            <a:pPr marL="144000" marR="0" indent="-144000" algn="l" rtl="0" fontAlgn="ctr">
              <a:spcBef>
                <a:spcPts val="0"/>
              </a:spcBef>
              <a:spcAft>
                <a:spcPts val="200"/>
              </a:spcAft>
              <a:buClr>
                <a:srgbClr val="009CDE"/>
              </a:buClr>
              <a:buSzPct val="125000"/>
              <a:buBlip>
                <a:blip r:embed="rId3"/>
              </a:buBlip>
            </a:pPr>
            <a:r>
              <a:rPr lang="en-US" sz="900" u="none" strike="noStrike">
                <a:solidFill>
                  <a:srgbClr val="58595B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Lato" panose="020F0502020204030203" pitchFamily="34" charset="0"/>
              </a:rPr>
              <a:t>Ceiling Types</a:t>
            </a:r>
          </a:p>
          <a:p>
            <a:pPr marL="144000" marR="0" indent="-144000" algn="l" rtl="0" fontAlgn="ctr">
              <a:spcBef>
                <a:spcPts val="0"/>
              </a:spcBef>
              <a:spcAft>
                <a:spcPts val="600"/>
              </a:spcAft>
              <a:buClr>
                <a:srgbClr val="009CDE"/>
              </a:buClr>
              <a:buSzPct val="125000"/>
              <a:buBlip>
                <a:blip r:embed="rId3"/>
              </a:buBlip>
            </a:pPr>
            <a:r>
              <a:rPr lang="en-US" sz="900" u="none" strike="noStrike">
                <a:solidFill>
                  <a:srgbClr val="58595B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Lato" panose="020F0502020204030203" pitchFamily="34" charset="0"/>
              </a:rPr>
              <a:t>Detailed Ceiling Heights &amp; Features</a:t>
            </a:r>
          </a:p>
          <a:p>
            <a:pPr marR="0" algn="l" rtl="0" fontAlgn="ctr">
              <a:spcBef>
                <a:spcPts val="0"/>
              </a:spcBef>
              <a:spcAft>
                <a:spcPts val="600"/>
              </a:spcAft>
              <a:buClr>
                <a:srgbClr val="009CDE"/>
              </a:buClr>
            </a:pPr>
            <a:r>
              <a:rPr lang="en-US" sz="900" b="1">
                <a:solidFill>
                  <a:srgbClr val="58595B"/>
                </a:solidFill>
                <a:latin typeface="Inter" panose="02000503000000020004" pitchFamily="2" charset="0"/>
                <a:ea typeface="Inter" panose="02000503000000020004" pitchFamily="2" charset="0"/>
                <a:cs typeface="Lato" panose="020F0502020204030203" pitchFamily="34" charset="0"/>
              </a:rPr>
              <a:t>Mechanical , Electrical &amp; Plumbing Equipment</a:t>
            </a:r>
          </a:p>
          <a:p>
            <a:pPr marL="144000" marR="0" indent="-144000" algn="l" rtl="0" fontAlgn="ctr">
              <a:spcBef>
                <a:spcPts val="0"/>
              </a:spcBef>
              <a:spcAft>
                <a:spcPts val="200"/>
              </a:spcAft>
              <a:buClr>
                <a:srgbClr val="009CDE"/>
              </a:buClr>
              <a:buSzPct val="125000"/>
              <a:buBlip>
                <a:blip r:embed="rId3"/>
              </a:buBlip>
            </a:pPr>
            <a:r>
              <a:rPr lang="en-US" sz="900" u="none" strike="noStrike">
                <a:solidFill>
                  <a:srgbClr val="58595B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Lato" panose="020F0502020204030203" pitchFamily="34" charset="0"/>
              </a:rPr>
              <a:t>Exhaust</a:t>
            </a:r>
          </a:p>
          <a:p>
            <a:pPr marL="144000" marR="0" indent="-144000" algn="l" rtl="0" fontAlgn="ctr">
              <a:spcBef>
                <a:spcPts val="0"/>
              </a:spcBef>
              <a:spcAft>
                <a:spcPts val="200"/>
              </a:spcAft>
              <a:buClr>
                <a:srgbClr val="009CDE"/>
              </a:buClr>
              <a:buSzPct val="125000"/>
              <a:buBlip>
                <a:blip r:embed="rId3"/>
              </a:buBlip>
            </a:pPr>
            <a:r>
              <a:rPr lang="en-US" sz="900" u="none" strike="noStrike">
                <a:solidFill>
                  <a:srgbClr val="58595B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Lato" panose="020F0502020204030203" pitchFamily="34" charset="0"/>
              </a:rPr>
              <a:t>Supply and Return HVAC</a:t>
            </a:r>
          </a:p>
          <a:p>
            <a:pPr marL="144000" marR="0" indent="-144000" algn="l" rtl="0" fontAlgn="ctr">
              <a:spcBef>
                <a:spcPts val="0"/>
              </a:spcBef>
              <a:spcAft>
                <a:spcPts val="200"/>
              </a:spcAft>
              <a:buClr>
                <a:srgbClr val="009CDE"/>
              </a:buClr>
              <a:buSzPct val="125000"/>
              <a:buBlip>
                <a:blip r:embed="rId3"/>
              </a:buBlip>
            </a:pPr>
            <a:r>
              <a:rPr lang="en-US" sz="900" u="none" strike="noStrike">
                <a:solidFill>
                  <a:srgbClr val="58595B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Lato" panose="020F0502020204030203" pitchFamily="34" charset="0"/>
              </a:rPr>
              <a:t>Sprinkler Heads</a:t>
            </a:r>
          </a:p>
          <a:p>
            <a:pPr marL="144000" marR="0" indent="-144000" algn="l" rtl="0" fontAlgn="ctr">
              <a:spcBef>
                <a:spcPts val="0"/>
              </a:spcBef>
              <a:spcAft>
                <a:spcPts val="200"/>
              </a:spcAft>
              <a:buClr>
                <a:srgbClr val="009CDE"/>
              </a:buClr>
              <a:buSzPct val="125000"/>
              <a:buBlip>
                <a:blip r:embed="rId3"/>
              </a:buBlip>
            </a:pPr>
            <a:r>
              <a:rPr lang="en-US" sz="900" u="none" strike="noStrike">
                <a:solidFill>
                  <a:srgbClr val="58595B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Lato" panose="020F0502020204030203" pitchFamily="34" charset="0"/>
              </a:rPr>
              <a:t>Lighting</a:t>
            </a:r>
            <a:endParaRPr lang="en-CA" sz="900">
              <a:solidFill>
                <a:srgbClr val="58595B"/>
              </a:solidFill>
              <a:latin typeface="Inter" panose="02000503000000020004" pitchFamily="2" charset="0"/>
              <a:ea typeface="Inter" panose="02000503000000020004" pitchFamily="2" charset="0"/>
              <a:cs typeface="Lato Black"/>
              <a:sym typeface="Lato Black"/>
            </a:endParaRPr>
          </a:p>
        </p:txBody>
      </p:sp>
      <p:sp>
        <p:nvSpPr>
          <p:cNvPr id="6" name="Google Shape;156;p34">
            <a:extLst>
              <a:ext uri="{FF2B5EF4-FFF2-40B4-BE49-F238E27FC236}">
                <a16:creationId xmlns:a16="http://schemas.microsoft.com/office/drawing/2014/main" id="{B85EBB21-E83E-13AD-1567-3FA36BECC691}"/>
              </a:ext>
            </a:extLst>
          </p:cNvPr>
          <p:cNvSpPr txBox="1"/>
          <p:nvPr/>
        </p:nvSpPr>
        <p:spPr>
          <a:xfrm>
            <a:off x="3671436" y="857078"/>
            <a:ext cx="4261962" cy="1436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900" b="1">
                <a:solidFill>
                  <a:srgbClr val="009CDE"/>
                </a:solidFill>
                <a:latin typeface="Inter" panose="02000503000000020004" pitchFamily="2" charset="0"/>
                <a:ea typeface="Inter" panose="02000503000000020004" pitchFamily="2" charset="0"/>
                <a:cs typeface="Lato Black"/>
                <a:sym typeface="Lato Black"/>
              </a:rPr>
              <a:t>Exterior Elevation Drawings + Roof Plan (RVT, DWG &amp; PDF) includes:</a:t>
            </a:r>
          </a:p>
          <a:p>
            <a:pPr marR="0" algn="l" rtl="0" fontAlgn="ctr">
              <a:spcBef>
                <a:spcPts val="0"/>
              </a:spcBef>
              <a:spcAft>
                <a:spcPts val="600"/>
              </a:spcAft>
              <a:buClr>
                <a:srgbClr val="009CDE"/>
              </a:buClr>
            </a:pPr>
            <a:r>
              <a:rPr lang="en-US" sz="900" b="1">
                <a:solidFill>
                  <a:srgbClr val="58595B"/>
                </a:solidFill>
                <a:latin typeface="Inter" panose="02000503000000020004" pitchFamily="2" charset="0"/>
                <a:ea typeface="Inter" panose="02000503000000020004" pitchFamily="2" charset="0"/>
                <a:cs typeface="Lato" panose="020F0502020204030203" pitchFamily="34" charset="0"/>
              </a:rPr>
              <a:t>Architectural Items</a:t>
            </a:r>
            <a:endParaRPr lang="en-US" sz="900" b="1" u="none" strike="noStrike">
              <a:solidFill>
                <a:srgbClr val="58595B"/>
              </a:solidFill>
              <a:effectLst/>
              <a:latin typeface="Inter" panose="02000503000000020004" pitchFamily="2" charset="0"/>
              <a:ea typeface="Inter" panose="02000503000000020004" pitchFamily="2" charset="0"/>
              <a:cs typeface="Lato" panose="020F0502020204030203" pitchFamily="34" charset="0"/>
            </a:endParaRPr>
          </a:p>
          <a:p>
            <a:pPr marL="144000" marR="0" indent="-144000" algn="l" rtl="0" fontAlgn="ctr">
              <a:spcBef>
                <a:spcPts val="0"/>
              </a:spcBef>
              <a:spcAft>
                <a:spcPts val="200"/>
              </a:spcAft>
              <a:buClr>
                <a:srgbClr val="009CDE"/>
              </a:buClr>
              <a:buSzPct val="125000"/>
              <a:buBlip>
                <a:blip r:embed="rId3"/>
              </a:buBlip>
            </a:pPr>
            <a:r>
              <a:rPr lang="en-US" sz="900" u="none" strike="noStrike">
                <a:solidFill>
                  <a:srgbClr val="58595B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Lato" panose="020F0502020204030203" pitchFamily="34" charset="0"/>
              </a:rPr>
              <a:t>Building Materials</a:t>
            </a:r>
          </a:p>
          <a:p>
            <a:pPr marL="144000" marR="0" indent="-144000" algn="l" rtl="0" fontAlgn="ctr">
              <a:spcBef>
                <a:spcPts val="0"/>
              </a:spcBef>
              <a:spcAft>
                <a:spcPts val="200"/>
              </a:spcAft>
              <a:buClr>
                <a:srgbClr val="009CDE"/>
              </a:buClr>
              <a:buSzPct val="125000"/>
              <a:buBlip>
                <a:blip r:embed="rId3"/>
              </a:buBlip>
            </a:pPr>
            <a:r>
              <a:rPr lang="en-US" sz="900" u="none" strike="noStrike">
                <a:solidFill>
                  <a:srgbClr val="58595B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Lato" panose="020F0502020204030203" pitchFamily="34" charset="0"/>
              </a:rPr>
              <a:t>Openings in Walls</a:t>
            </a:r>
          </a:p>
          <a:p>
            <a:pPr marL="144000" marR="0" indent="-144000" algn="l" rtl="0" fontAlgn="ctr">
              <a:spcBef>
                <a:spcPts val="0"/>
              </a:spcBef>
              <a:spcAft>
                <a:spcPts val="200"/>
              </a:spcAft>
              <a:buClr>
                <a:srgbClr val="009CDE"/>
              </a:buClr>
              <a:buSzPct val="125000"/>
              <a:buBlip>
                <a:blip r:embed="rId3"/>
              </a:buBlip>
            </a:pPr>
            <a:r>
              <a:rPr lang="en-US" sz="900" u="none" strike="noStrike">
                <a:solidFill>
                  <a:srgbClr val="58595B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Lato" panose="020F0502020204030203" pitchFamily="34" charset="0"/>
              </a:rPr>
              <a:t>Stairs &amp; Ramps</a:t>
            </a:r>
          </a:p>
          <a:p>
            <a:pPr marL="144000" marR="0" indent="-144000" algn="l" rtl="0" fontAlgn="ctr">
              <a:spcBef>
                <a:spcPts val="0"/>
              </a:spcBef>
              <a:spcAft>
                <a:spcPts val="200"/>
              </a:spcAft>
              <a:buClr>
                <a:srgbClr val="009CDE"/>
              </a:buClr>
              <a:buSzPct val="125000"/>
              <a:buBlip>
                <a:blip r:embed="rId3"/>
              </a:buBlip>
            </a:pPr>
            <a:r>
              <a:rPr lang="en-US" sz="900" u="none" strike="noStrike">
                <a:solidFill>
                  <a:srgbClr val="58595B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Lato" panose="020F0502020204030203" pitchFamily="34" charset="0"/>
              </a:rPr>
              <a:t>Exterior Patios &amp; Decks</a:t>
            </a:r>
          </a:p>
          <a:p>
            <a:pPr marL="144000" marR="0" indent="-144000" algn="l" rtl="0" fontAlgn="ctr">
              <a:spcBef>
                <a:spcPts val="0"/>
              </a:spcBef>
              <a:spcAft>
                <a:spcPts val="200"/>
              </a:spcAft>
              <a:buClr>
                <a:srgbClr val="009CDE"/>
              </a:buClr>
              <a:buSzPct val="125000"/>
              <a:buBlip>
                <a:blip r:embed="rId3"/>
              </a:buBlip>
            </a:pPr>
            <a:r>
              <a:rPr lang="en-US" sz="900" u="none" strike="noStrike">
                <a:solidFill>
                  <a:srgbClr val="58595B"/>
                </a:solidFill>
                <a:effectLst/>
                <a:latin typeface="Inter" panose="02000503000000020004" pitchFamily="2" charset="0"/>
                <a:ea typeface="Inter" panose="02000503000000020004" pitchFamily="2" charset="0"/>
                <a:cs typeface="Lato" panose="020F0502020204030203" pitchFamily="34" charset="0"/>
              </a:rPr>
              <a:t>Elevations will be created for each Customer Facing Wall</a:t>
            </a:r>
            <a:endParaRPr lang="en-CA" sz="900">
              <a:solidFill>
                <a:srgbClr val="58595B"/>
              </a:solidFill>
              <a:latin typeface="Inter" panose="02000503000000020004" pitchFamily="2" charset="0"/>
              <a:ea typeface="Inter" panose="02000503000000020004" pitchFamily="2" charset="0"/>
              <a:cs typeface="Lato Black"/>
              <a:sym typeface="Lato Black"/>
            </a:endParaRPr>
          </a:p>
        </p:txBody>
      </p:sp>
      <p:pic>
        <p:nvPicPr>
          <p:cNvPr id="9" name="Google Shape;437;p51">
            <a:extLst>
              <a:ext uri="{FF2B5EF4-FFF2-40B4-BE49-F238E27FC236}">
                <a16:creationId xmlns:a16="http://schemas.microsoft.com/office/drawing/2014/main" id="{5F2B2DFE-E7ED-B8FE-8527-475479CA95AB}"/>
              </a:ext>
            </a:extLst>
          </p:cNvPr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1200" y="152400"/>
            <a:ext cx="1220403" cy="413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3417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03;p34" descr="A computer screen showing a blueprint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DBF0A5AA-BAA7-6C65-4CB2-1005B35560D8}"/>
              </a:ext>
            </a:extLst>
          </p:cNvPr>
          <p:cNvPicPr preferRelativeResize="0"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1" y="1089173"/>
            <a:ext cx="4571999" cy="377061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6;p34">
            <a:extLst>
              <a:ext uri="{FF2B5EF4-FFF2-40B4-BE49-F238E27FC236}">
                <a16:creationId xmlns:a16="http://schemas.microsoft.com/office/drawing/2014/main" id="{D4923655-204A-CF5B-F501-0CAD6219725F}"/>
              </a:ext>
            </a:extLst>
          </p:cNvPr>
          <p:cNvSpPr txBox="1"/>
          <p:nvPr/>
        </p:nvSpPr>
        <p:spPr>
          <a:xfrm>
            <a:off x="494215" y="867563"/>
            <a:ext cx="4357559" cy="573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9144" indent="-9144">
              <a:lnSpc>
                <a:spcPct val="115000"/>
              </a:lnSpc>
            </a:pPr>
            <a:r>
              <a:rPr lang="en" sz="2200" b="1">
                <a:solidFill>
                  <a:srgbClr val="009CDE"/>
                </a:solidFill>
                <a:latin typeface="Inter" panose="02000503000000020004" pitchFamily="2" charset="0"/>
                <a:ea typeface="Inter" panose="02000503000000020004" pitchFamily="2" charset="0"/>
                <a:cs typeface="Poppins Black"/>
                <a:sym typeface="Poppins Black"/>
              </a:rPr>
              <a:t>iGUIDE Premium</a:t>
            </a:r>
            <a:endParaRPr lang="en-CA" sz="2200" b="1">
              <a:solidFill>
                <a:srgbClr val="58595B"/>
              </a:solidFill>
              <a:latin typeface="Inter" panose="02000503000000020004" pitchFamily="2" charset="0"/>
              <a:ea typeface="Inter" panose="02000503000000020004" pitchFamily="2" charset="0"/>
              <a:cs typeface="Lato Black"/>
              <a:sym typeface="Lato Black"/>
            </a:endParaRPr>
          </a:p>
        </p:txBody>
      </p:sp>
      <p:pic>
        <p:nvPicPr>
          <p:cNvPr id="8" name="Google Shape;437;p51">
            <a:extLst>
              <a:ext uri="{FF2B5EF4-FFF2-40B4-BE49-F238E27FC236}">
                <a16:creationId xmlns:a16="http://schemas.microsoft.com/office/drawing/2014/main" id="{26440510-0EBF-05AD-F1DD-DAAAEB8A55A6}"/>
              </a:ext>
            </a:extLst>
          </p:cNvPr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1200" y="152400"/>
            <a:ext cx="1220403" cy="41352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6B7FF7A-2941-29D2-8317-F8F3830CB8A1}"/>
              </a:ext>
            </a:extLst>
          </p:cNvPr>
          <p:cNvSpPr txBox="1"/>
          <p:nvPr/>
        </p:nvSpPr>
        <p:spPr>
          <a:xfrm>
            <a:off x="494215" y="1441536"/>
            <a:ext cx="3911530" cy="307776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CA" sz="1100">
                <a:solidFill>
                  <a:srgbClr val="58595B"/>
                </a:solidFill>
                <a:latin typeface="Inter"/>
                <a:ea typeface="Inter"/>
                <a:sym typeface="Lato Black"/>
              </a:rPr>
              <a:t>Provide an immersive virtual experience that lets colleagues, partners and contractors explore your </a:t>
            </a:r>
            <a:br>
              <a:rPr lang="en-CA" sz="1100">
                <a:latin typeface="Inter" panose="02000503000000020004" pitchFamily="2" charset="0"/>
                <a:ea typeface="Inter" panose="02000503000000020004" pitchFamily="2" charset="0"/>
              </a:rPr>
            </a:br>
            <a:r>
              <a:rPr lang="en-CA" sz="1100">
                <a:solidFill>
                  <a:srgbClr val="58595B"/>
                </a:solidFill>
                <a:latin typeface="Inter"/>
                <a:ea typeface="Inter"/>
                <a:sym typeface="Lato Black"/>
              </a:rPr>
              <a:t>site 24/7 from any location.</a:t>
            </a:r>
            <a:br>
              <a:rPr lang="en-CA" sz="1100">
                <a:latin typeface="Inter" panose="02000503000000020004" pitchFamily="2" charset="0"/>
                <a:ea typeface="Inter" panose="02000503000000020004" pitchFamily="2" charset="0"/>
              </a:rPr>
            </a:br>
            <a:br>
              <a:rPr lang="en-CA" sz="1100">
                <a:latin typeface="Inter" panose="02000503000000020004" pitchFamily="2" charset="0"/>
                <a:ea typeface="Inter" panose="02000503000000020004" pitchFamily="2" charset="0"/>
              </a:rPr>
            </a:br>
            <a:r>
              <a:rPr lang="en-CA" sz="1100" b="1">
                <a:solidFill>
                  <a:srgbClr val="009CDE"/>
                </a:solidFill>
                <a:latin typeface="Inter"/>
                <a:ea typeface="Inter"/>
                <a:cs typeface="Lato Black"/>
                <a:sym typeface="Lato Black"/>
              </a:rPr>
              <a:t>What’s included… </a:t>
            </a:r>
            <a:endParaRPr lang="en-US" sz="1100" b="1" u="none" strike="noStrike">
              <a:solidFill>
                <a:srgbClr val="58595B"/>
              </a:solidFill>
              <a:effectLst/>
              <a:latin typeface="Inter"/>
              <a:ea typeface="Inter"/>
              <a:cs typeface="Lato" panose="020F0502020204030203" pitchFamily="34" charset="0"/>
            </a:endParaRPr>
          </a:p>
          <a:p>
            <a:pPr marL="216535" marR="0" indent="-216535" algn="l" rtl="0" fontAlgn="ctr">
              <a:spcBef>
                <a:spcPts val="0"/>
              </a:spcBef>
              <a:spcAft>
                <a:spcPts val="600"/>
              </a:spcAft>
              <a:buClr>
                <a:srgbClr val="009CDE"/>
              </a:buClr>
              <a:buSzPct val="150000"/>
              <a:buBlip>
                <a:blip r:embed="rId6"/>
              </a:buBlip>
            </a:pPr>
            <a:r>
              <a:rPr lang="en-US" sz="1100" u="none" strike="noStrike">
                <a:solidFill>
                  <a:srgbClr val="58595B"/>
                </a:solidFill>
                <a:effectLst/>
                <a:latin typeface="Inter"/>
                <a:ea typeface="Inter"/>
                <a:cs typeface="Lato"/>
              </a:rPr>
              <a:t>3D </a:t>
            </a:r>
            <a:r>
              <a:rPr lang="en-US" sz="1100">
                <a:solidFill>
                  <a:srgbClr val="58595B"/>
                </a:solidFill>
                <a:latin typeface="Inter"/>
                <a:ea typeface="Inter"/>
                <a:cs typeface="Lato"/>
              </a:rPr>
              <a:t>V</a:t>
            </a:r>
            <a:r>
              <a:rPr lang="en-US" sz="1100" u="none" strike="noStrike">
                <a:solidFill>
                  <a:srgbClr val="58595B"/>
                </a:solidFill>
                <a:effectLst/>
                <a:latin typeface="Inter"/>
                <a:ea typeface="Inter"/>
                <a:cs typeface="Lato"/>
              </a:rPr>
              <a:t>irtual </a:t>
            </a:r>
            <a:r>
              <a:rPr lang="en-US" sz="1100">
                <a:solidFill>
                  <a:srgbClr val="58595B"/>
                </a:solidFill>
                <a:latin typeface="Inter"/>
                <a:ea typeface="Inter"/>
                <a:cs typeface="Lato"/>
              </a:rPr>
              <a:t>walkthrough</a:t>
            </a:r>
            <a:endParaRPr lang="en-US" sz="1100" u="none" strike="noStrike">
              <a:solidFill>
                <a:srgbClr val="58595B"/>
              </a:solidFill>
              <a:effectLst/>
              <a:latin typeface="Inter"/>
              <a:ea typeface="Inter"/>
              <a:cs typeface="Lato"/>
            </a:endParaRPr>
          </a:p>
          <a:p>
            <a:pPr marL="216535" indent="-216535" fontAlgn="ctr">
              <a:spcAft>
                <a:spcPts val="600"/>
              </a:spcAft>
              <a:buClr>
                <a:srgbClr val="009CDE"/>
              </a:buClr>
              <a:buSzPct val="150000"/>
              <a:buBlip>
                <a:blip r:embed="rId6"/>
              </a:buBlip>
            </a:pPr>
            <a:r>
              <a:rPr lang="en-US" sz="1100" u="none" strike="noStrike">
                <a:solidFill>
                  <a:srgbClr val="58595B"/>
                </a:solidFill>
                <a:effectLst/>
                <a:latin typeface="Inter"/>
                <a:ea typeface="Inter"/>
                <a:cs typeface="Lato"/>
              </a:rPr>
              <a:t>Advanced on-screen measurements</a:t>
            </a:r>
          </a:p>
          <a:p>
            <a:pPr marL="216535" indent="-216535" fontAlgn="ctr">
              <a:spcAft>
                <a:spcPts val="600"/>
              </a:spcAft>
              <a:buClr>
                <a:srgbClr val="009CDE"/>
              </a:buClr>
              <a:buSzPct val="150000"/>
              <a:buBlip>
                <a:blip r:embed="rId6"/>
              </a:buBlip>
            </a:pPr>
            <a:r>
              <a:rPr lang="en-US" sz="1100" u="none" strike="noStrike">
                <a:solidFill>
                  <a:srgbClr val="58595B"/>
                </a:solidFill>
                <a:effectLst/>
                <a:latin typeface="Inter"/>
                <a:ea typeface="Inter"/>
                <a:cs typeface="Lato"/>
              </a:rPr>
              <a:t>Equipment photo tags (Make, model, serial numbers)</a:t>
            </a:r>
          </a:p>
          <a:p>
            <a:pPr marL="216535" indent="-216535" fontAlgn="ctr">
              <a:spcAft>
                <a:spcPts val="600"/>
              </a:spcAft>
              <a:buClr>
                <a:srgbClr val="009CDE"/>
              </a:buClr>
              <a:buSzPct val="150000"/>
              <a:buBlip>
                <a:blip r:embed="rId6"/>
              </a:buBlip>
            </a:pPr>
            <a:r>
              <a:rPr lang="en-US" sz="1100">
                <a:solidFill>
                  <a:srgbClr val="58595B"/>
                </a:solidFill>
                <a:latin typeface="Inter"/>
                <a:ea typeface="Inter"/>
                <a:cs typeface="Lato"/>
              </a:rPr>
              <a:t>Detailed schematic f</a:t>
            </a:r>
            <a:r>
              <a:rPr lang="en-US" sz="1100" u="none" strike="noStrike">
                <a:solidFill>
                  <a:srgbClr val="58595B"/>
                </a:solidFill>
                <a:effectLst/>
                <a:latin typeface="Inter"/>
                <a:ea typeface="Inter"/>
                <a:cs typeface="Lato"/>
              </a:rPr>
              <a:t>loor plans with fixtures and appliances (PDF, JPG</a:t>
            </a:r>
            <a:r>
              <a:rPr lang="en-US" sz="1100">
                <a:solidFill>
                  <a:srgbClr val="58595B"/>
                </a:solidFill>
                <a:latin typeface="Inter"/>
                <a:ea typeface="Inter"/>
                <a:cs typeface="Lato"/>
              </a:rPr>
              <a:t>,</a:t>
            </a:r>
            <a:r>
              <a:rPr lang="en-US" sz="1100" u="none" strike="noStrike">
                <a:solidFill>
                  <a:srgbClr val="58595B"/>
                </a:solidFill>
                <a:effectLst/>
                <a:latin typeface="Inter"/>
                <a:ea typeface="Inter"/>
                <a:cs typeface="Lato"/>
              </a:rPr>
              <a:t> SVG formats)</a:t>
            </a:r>
          </a:p>
          <a:p>
            <a:pPr marL="216535" marR="0" indent="-216535" algn="l" rtl="0" fontAlgn="ctr">
              <a:spcBef>
                <a:spcPts val="0"/>
              </a:spcBef>
              <a:spcAft>
                <a:spcPts val="600"/>
              </a:spcAft>
              <a:buClr>
                <a:srgbClr val="009CDE"/>
              </a:buClr>
              <a:buSzPct val="150000"/>
              <a:buBlip>
                <a:blip r:embed="rId6"/>
              </a:buBlip>
            </a:pPr>
            <a:r>
              <a:rPr lang="en-US" sz="1100" u="none" strike="noStrike">
                <a:solidFill>
                  <a:srgbClr val="58595B"/>
                </a:solidFill>
                <a:effectLst/>
                <a:latin typeface="Inter"/>
                <a:ea typeface="Inter"/>
                <a:cs typeface="Lato"/>
              </a:rPr>
              <a:t>Room dimensions </a:t>
            </a:r>
          </a:p>
          <a:p>
            <a:pPr marL="216535" marR="0" indent="-216535" algn="l" rtl="0" fontAlgn="ctr">
              <a:spcBef>
                <a:spcPts val="0"/>
              </a:spcBef>
              <a:spcAft>
                <a:spcPts val="600"/>
              </a:spcAft>
              <a:buClr>
                <a:srgbClr val="009CDE"/>
              </a:buClr>
              <a:buSzPct val="150000"/>
              <a:buBlip>
                <a:blip r:embed="rId6"/>
              </a:buBlip>
            </a:pPr>
            <a:r>
              <a:rPr lang="en-US" sz="1100" u="none" strike="noStrike">
                <a:solidFill>
                  <a:srgbClr val="58595B"/>
                </a:solidFill>
                <a:effectLst/>
                <a:latin typeface="Inter"/>
                <a:ea typeface="Inter"/>
                <a:cs typeface="Lato"/>
              </a:rPr>
              <a:t>Floor area calculations </a:t>
            </a:r>
          </a:p>
          <a:p>
            <a:pPr marL="216535" marR="0" indent="-216535" algn="l" rtl="0" fontAlgn="ctr">
              <a:spcBef>
                <a:spcPts val="0"/>
              </a:spcBef>
              <a:spcAft>
                <a:spcPts val="600"/>
              </a:spcAft>
              <a:buClr>
                <a:srgbClr val="009CDE"/>
              </a:buClr>
              <a:buSzPct val="150000"/>
              <a:buBlip>
                <a:blip r:embed="rId6"/>
              </a:buBlip>
            </a:pPr>
            <a:r>
              <a:rPr lang="en-US" sz="1100" u="none" strike="noStrike">
                <a:solidFill>
                  <a:srgbClr val="58595B"/>
                </a:solidFill>
                <a:effectLst/>
                <a:latin typeface="Inter"/>
                <a:ea typeface="Inter"/>
                <a:cs typeface="Lato"/>
              </a:rPr>
              <a:t>Photo gallery &amp; slide show</a:t>
            </a:r>
          </a:p>
          <a:p>
            <a:pPr marL="216535" marR="0" indent="-216535" algn="l" rtl="0" fontAlgn="ctr">
              <a:spcBef>
                <a:spcPts val="0"/>
              </a:spcBef>
              <a:spcAft>
                <a:spcPts val="600"/>
              </a:spcAft>
              <a:buClr>
                <a:srgbClr val="009CDE"/>
              </a:buClr>
              <a:buSzPct val="150000"/>
              <a:buBlip>
                <a:blip r:embed="rId6"/>
              </a:buBlip>
            </a:pPr>
            <a:r>
              <a:rPr lang="en-US" sz="1100">
                <a:solidFill>
                  <a:srgbClr val="58595B"/>
                </a:solidFill>
                <a:latin typeface="Inter"/>
                <a:ea typeface="Inter"/>
                <a:cs typeface="Lato"/>
              </a:rPr>
              <a:t>Downloadable offline file (self-hosting)</a:t>
            </a:r>
          </a:p>
        </p:txBody>
      </p:sp>
      <p:sp>
        <p:nvSpPr>
          <p:cNvPr id="6" name="Oval 5">
            <a:hlinkClick r:id="rId3"/>
            <a:extLst>
              <a:ext uri="{FF2B5EF4-FFF2-40B4-BE49-F238E27FC236}">
                <a16:creationId xmlns:a16="http://schemas.microsoft.com/office/drawing/2014/main" id="{979D2A41-B2F8-1461-71F3-2C6A5449DEE7}"/>
              </a:ext>
            </a:extLst>
          </p:cNvPr>
          <p:cNvSpPr/>
          <p:nvPr/>
        </p:nvSpPr>
        <p:spPr>
          <a:xfrm>
            <a:off x="6858233" y="1910916"/>
            <a:ext cx="1070375" cy="1070375"/>
          </a:xfrm>
          <a:prstGeom prst="ellipse">
            <a:avLst/>
          </a:prstGeom>
          <a:solidFill>
            <a:srgbClr val="009CD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oogle Shape;204;p34">
            <a:hlinkClick r:id="rId7"/>
            <a:extLst>
              <a:ext uri="{FF2B5EF4-FFF2-40B4-BE49-F238E27FC236}">
                <a16:creationId xmlns:a16="http://schemas.microsoft.com/office/drawing/2014/main" id="{4CA04872-816B-21E9-14BA-7E10C6CDEA25}"/>
              </a:ext>
            </a:extLst>
          </p:cNvPr>
          <p:cNvPicPr preferRelativeResize="0"/>
          <p:nvPr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6173" y="2095783"/>
            <a:ext cx="714494" cy="7144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5855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6;p34">
            <a:extLst>
              <a:ext uri="{FF2B5EF4-FFF2-40B4-BE49-F238E27FC236}">
                <a16:creationId xmlns:a16="http://schemas.microsoft.com/office/drawing/2014/main" id="{D4923655-204A-CF5B-F501-0CAD6219725F}"/>
              </a:ext>
            </a:extLst>
          </p:cNvPr>
          <p:cNvSpPr txBox="1"/>
          <p:nvPr/>
        </p:nvSpPr>
        <p:spPr>
          <a:xfrm>
            <a:off x="494215" y="877188"/>
            <a:ext cx="4357559" cy="573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9144" indent="-9144">
              <a:lnSpc>
                <a:spcPct val="115000"/>
              </a:lnSpc>
            </a:pPr>
            <a:r>
              <a:rPr lang="en" sz="2200" b="1">
                <a:solidFill>
                  <a:srgbClr val="009CDE"/>
                </a:solidFill>
                <a:latin typeface="Inter" panose="02000503000000020004" pitchFamily="2" charset="0"/>
                <a:ea typeface="Inter" panose="02000503000000020004" pitchFamily="2" charset="0"/>
                <a:cs typeface="Poppins Black"/>
                <a:sym typeface="Poppins Black"/>
              </a:rPr>
              <a:t>iGUIDE Standard</a:t>
            </a:r>
            <a:endParaRPr lang="en-CA" sz="2200" b="1">
              <a:solidFill>
                <a:srgbClr val="58595B"/>
              </a:solidFill>
              <a:latin typeface="Inter" panose="02000503000000020004" pitchFamily="2" charset="0"/>
              <a:ea typeface="Inter" panose="02000503000000020004" pitchFamily="2" charset="0"/>
              <a:cs typeface="Lato Black"/>
              <a:sym typeface="Lato Black"/>
            </a:endParaRPr>
          </a:p>
        </p:txBody>
      </p:sp>
      <p:pic>
        <p:nvPicPr>
          <p:cNvPr id="8" name="Google Shape;437;p51">
            <a:extLst>
              <a:ext uri="{FF2B5EF4-FFF2-40B4-BE49-F238E27FC236}">
                <a16:creationId xmlns:a16="http://schemas.microsoft.com/office/drawing/2014/main" id="{26440510-0EBF-05AD-F1DD-DAAAEB8A55A6}"/>
              </a:ext>
            </a:extLst>
          </p:cNvPr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1200" y="152400"/>
            <a:ext cx="1220403" cy="41352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6B7FF7A-2941-29D2-8317-F8F3830CB8A1}"/>
              </a:ext>
            </a:extLst>
          </p:cNvPr>
          <p:cNvSpPr txBox="1"/>
          <p:nvPr/>
        </p:nvSpPr>
        <p:spPr>
          <a:xfrm>
            <a:off x="494215" y="1451161"/>
            <a:ext cx="3911530" cy="290848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CA" sz="1100">
                <a:solidFill>
                  <a:srgbClr val="58595B"/>
                </a:solidFill>
                <a:latin typeface="Inter"/>
                <a:ea typeface="Inter"/>
                <a:sym typeface="Lato Black"/>
              </a:rPr>
              <a:t>Provide an immersive virtual experience that lets colleagues, partners and contractors explore your </a:t>
            </a:r>
            <a:br>
              <a:rPr lang="en-CA" sz="1100">
                <a:latin typeface="Inter" panose="02000503000000020004" pitchFamily="2" charset="0"/>
                <a:ea typeface="Inter" panose="02000503000000020004" pitchFamily="2" charset="0"/>
              </a:rPr>
            </a:br>
            <a:r>
              <a:rPr lang="en-CA" sz="1100">
                <a:solidFill>
                  <a:srgbClr val="58595B"/>
                </a:solidFill>
                <a:latin typeface="Inter"/>
                <a:ea typeface="Inter"/>
                <a:sym typeface="Lato Black"/>
              </a:rPr>
              <a:t>site 24/7 from any location.</a:t>
            </a:r>
            <a:br>
              <a:rPr lang="en-CA" sz="1100">
                <a:latin typeface="Inter" panose="02000503000000020004" pitchFamily="2" charset="0"/>
                <a:ea typeface="Inter" panose="02000503000000020004" pitchFamily="2" charset="0"/>
              </a:rPr>
            </a:br>
            <a:br>
              <a:rPr lang="en-CA" sz="1100">
                <a:latin typeface="Inter" panose="02000503000000020004" pitchFamily="2" charset="0"/>
                <a:ea typeface="Inter" panose="02000503000000020004" pitchFamily="2" charset="0"/>
              </a:rPr>
            </a:br>
            <a:r>
              <a:rPr lang="en-CA" sz="1100" b="1">
                <a:solidFill>
                  <a:srgbClr val="009CDE"/>
                </a:solidFill>
                <a:latin typeface="Inter"/>
                <a:ea typeface="Inter"/>
                <a:cs typeface="Lato Black"/>
                <a:sym typeface="Lato Black"/>
              </a:rPr>
              <a:t>What’s included… </a:t>
            </a:r>
            <a:endParaRPr lang="en-US" sz="1100" b="1" u="none" strike="noStrike">
              <a:solidFill>
                <a:srgbClr val="58595B"/>
              </a:solidFill>
              <a:effectLst/>
              <a:latin typeface="Inter"/>
              <a:ea typeface="Inter"/>
              <a:cs typeface="Lato" panose="020F0502020204030203" pitchFamily="34" charset="0"/>
            </a:endParaRPr>
          </a:p>
          <a:p>
            <a:pPr marL="216535" marR="0" indent="-216535" algn="l" rtl="0" fontAlgn="ctr">
              <a:spcBef>
                <a:spcPts val="0"/>
              </a:spcBef>
              <a:spcAft>
                <a:spcPts val="600"/>
              </a:spcAft>
              <a:buClr>
                <a:srgbClr val="009CDE"/>
              </a:buClr>
              <a:buSzPct val="150000"/>
              <a:buBlip>
                <a:blip r:embed="rId4"/>
              </a:buBlip>
            </a:pPr>
            <a:r>
              <a:rPr lang="en-US" sz="1100" u="none" strike="noStrike">
                <a:solidFill>
                  <a:srgbClr val="58595B"/>
                </a:solidFill>
                <a:effectLst/>
                <a:latin typeface="Inter"/>
                <a:ea typeface="Inter"/>
                <a:cs typeface="Lato"/>
              </a:rPr>
              <a:t>3D </a:t>
            </a:r>
            <a:r>
              <a:rPr lang="en-US" sz="1100">
                <a:solidFill>
                  <a:srgbClr val="58595B"/>
                </a:solidFill>
                <a:latin typeface="Inter"/>
                <a:ea typeface="Inter"/>
                <a:cs typeface="Lato"/>
              </a:rPr>
              <a:t>V</a:t>
            </a:r>
            <a:r>
              <a:rPr lang="en-US" sz="1100" u="none" strike="noStrike">
                <a:solidFill>
                  <a:srgbClr val="58595B"/>
                </a:solidFill>
                <a:effectLst/>
                <a:latin typeface="Inter"/>
                <a:ea typeface="Inter"/>
                <a:cs typeface="Lato"/>
              </a:rPr>
              <a:t>irtual </a:t>
            </a:r>
            <a:r>
              <a:rPr lang="en-US" sz="1100">
                <a:solidFill>
                  <a:srgbClr val="58595B"/>
                </a:solidFill>
                <a:latin typeface="Inter"/>
                <a:ea typeface="Inter"/>
                <a:cs typeface="Lato"/>
              </a:rPr>
              <a:t>walkthrough</a:t>
            </a:r>
            <a:endParaRPr lang="en-US" sz="1100" u="none" strike="noStrike">
              <a:solidFill>
                <a:srgbClr val="58595B"/>
              </a:solidFill>
              <a:effectLst/>
              <a:latin typeface="Inter"/>
              <a:ea typeface="Inter"/>
              <a:cs typeface="Lato"/>
            </a:endParaRPr>
          </a:p>
          <a:p>
            <a:pPr marL="216535" indent="-216535" fontAlgn="ctr">
              <a:spcAft>
                <a:spcPts val="600"/>
              </a:spcAft>
              <a:buClr>
                <a:srgbClr val="009CDE"/>
              </a:buClr>
              <a:buSzPct val="150000"/>
              <a:buBlip>
                <a:blip r:embed="rId4"/>
              </a:buBlip>
            </a:pPr>
            <a:r>
              <a:rPr lang="en-US" sz="1100" u="none" strike="noStrike">
                <a:solidFill>
                  <a:srgbClr val="58595B"/>
                </a:solidFill>
                <a:effectLst/>
                <a:latin typeface="Inter"/>
                <a:ea typeface="Inter"/>
                <a:cs typeface="Lato"/>
              </a:rPr>
              <a:t>Advanced on-screen measurements</a:t>
            </a:r>
          </a:p>
          <a:p>
            <a:pPr marL="216535" indent="-216535" fontAlgn="ctr">
              <a:spcAft>
                <a:spcPts val="600"/>
              </a:spcAft>
              <a:buClr>
                <a:srgbClr val="009CDE"/>
              </a:buClr>
              <a:buSzPct val="150000"/>
              <a:buBlip>
                <a:blip r:embed="rId4"/>
              </a:buBlip>
            </a:pPr>
            <a:r>
              <a:rPr lang="en-US" sz="1100" u="none" strike="noStrike">
                <a:solidFill>
                  <a:srgbClr val="58595B"/>
                </a:solidFill>
                <a:effectLst/>
                <a:latin typeface="Inter"/>
                <a:ea typeface="Inter"/>
                <a:cs typeface="Lato"/>
              </a:rPr>
              <a:t>Equipment photo tags (Make, model, serial numbers)</a:t>
            </a:r>
          </a:p>
          <a:p>
            <a:pPr marL="216535" indent="-216535" fontAlgn="ctr">
              <a:spcAft>
                <a:spcPts val="600"/>
              </a:spcAft>
              <a:buClr>
                <a:srgbClr val="009CDE"/>
              </a:buClr>
              <a:buSzPct val="150000"/>
              <a:buBlip>
                <a:blip r:embed="rId4"/>
              </a:buBlip>
            </a:pPr>
            <a:r>
              <a:rPr lang="en-US" sz="1100">
                <a:solidFill>
                  <a:srgbClr val="58595B"/>
                </a:solidFill>
                <a:latin typeface="Inter"/>
                <a:ea typeface="Inter"/>
                <a:cs typeface="Lato"/>
              </a:rPr>
              <a:t>Schematic f</a:t>
            </a:r>
            <a:r>
              <a:rPr lang="en-US" sz="1100" u="none" strike="noStrike">
                <a:solidFill>
                  <a:srgbClr val="58595B"/>
                </a:solidFill>
                <a:effectLst/>
                <a:latin typeface="Inter"/>
                <a:ea typeface="Inter"/>
                <a:cs typeface="Lato"/>
              </a:rPr>
              <a:t>loor plans (PDF, JPG, SVG formats)</a:t>
            </a:r>
          </a:p>
          <a:p>
            <a:pPr marL="216535" marR="0" indent="-216535" algn="l" rtl="0" fontAlgn="ctr">
              <a:spcBef>
                <a:spcPts val="0"/>
              </a:spcBef>
              <a:spcAft>
                <a:spcPts val="600"/>
              </a:spcAft>
              <a:buClr>
                <a:srgbClr val="009CDE"/>
              </a:buClr>
              <a:buSzPct val="150000"/>
              <a:buBlip>
                <a:blip r:embed="rId4"/>
              </a:buBlip>
            </a:pPr>
            <a:r>
              <a:rPr lang="en-US" sz="1100" u="none" strike="noStrike">
                <a:solidFill>
                  <a:srgbClr val="58595B"/>
                </a:solidFill>
                <a:effectLst/>
                <a:latin typeface="Inter"/>
                <a:ea typeface="Inter"/>
                <a:cs typeface="Lato"/>
              </a:rPr>
              <a:t>Room dimensions </a:t>
            </a:r>
          </a:p>
          <a:p>
            <a:pPr marL="216535" marR="0" indent="-216535" algn="l" rtl="0" fontAlgn="ctr">
              <a:spcBef>
                <a:spcPts val="0"/>
              </a:spcBef>
              <a:spcAft>
                <a:spcPts val="600"/>
              </a:spcAft>
              <a:buClr>
                <a:srgbClr val="009CDE"/>
              </a:buClr>
              <a:buSzPct val="150000"/>
              <a:buBlip>
                <a:blip r:embed="rId4"/>
              </a:buBlip>
            </a:pPr>
            <a:r>
              <a:rPr lang="en-US" sz="1100" u="none" strike="noStrike">
                <a:solidFill>
                  <a:srgbClr val="58595B"/>
                </a:solidFill>
                <a:effectLst/>
                <a:latin typeface="Inter"/>
                <a:ea typeface="Inter"/>
                <a:cs typeface="Lato"/>
              </a:rPr>
              <a:t>Floor area calculations </a:t>
            </a:r>
          </a:p>
          <a:p>
            <a:pPr marL="216535" marR="0" indent="-216535" algn="l" rtl="0" fontAlgn="ctr">
              <a:spcBef>
                <a:spcPts val="0"/>
              </a:spcBef>
              <a:spcAft>
                <a:spcPts val="600"/>
              </a:spcAft>
              <a:buClr>
                <a:srgbClr val="009CDE"/>
              </a:buClr>
              <a:buSzPct val="150000"/>
              <a:buBlip>
                <a:blip r:embed="rId4"/>
              </a:buBlip>
            </a:pPr>
            <a:r>
              <a:rPr lang="en-US" sz="1100" u="none" strike="noStrike">
                <a:solidFill>
                  <a:srgbClr val="58595B"/>
                </a:solidFill>
                <a:effectLst/>
                <a:latin typeface="Inter"/>
                <a:ea typeface="Inter"/>
                <a:cs typeface="Lato"/>
              </a:rPr>
              <a:t>Photo gallery &amp; slide show</a:t>
            </a:r>
          </a:p>
          <a:p>
            <a:pPr marL="216535" marR="0" indent="-216535" algn="l" rtl="0" fontAlgn="ctr">
              <a:spcBef>
                <a:spcPts val="0"/>
              </a:spcBef>
              <a:spcAft>
                <a:spcPts val="600"/>
              </a:spcAft>
              <a:buClr>
                <a:srgbClr val="009CDE"/>
              </a:buClr>
              <a:buSzPct val="150000"/>
              <a:buBlip>
                <a:blip r:embed="rId4"/>
              </a:buBlip>
            </a:pPr>
            <a:r>
              <a:rPr lang="en-US" sz="1100">
                <a:solidFill>
                  <a:srgbClr val="58595B"/>
                </a:solidFill>
                <a:latin typeface="Inter"/>
                <a:ea typeface="Inter"/>
                <a:cs typeface="Lato"/>
              </a:rPr>
              <a:t>Downloadable offline file (self-hosting)</a:t>
            </a:r>
          </a:p>
        </p:txBody>
      </p:sp>
      <p:pic>
        <p:nvPicPr>
          <p:cNvPr id="7" name="Google Shape;203;p34" descr="A computer screen showing a floor plan&#10;&#10;Description automatically generated">
            <a:hlinkClick r:id="rId5"/>
            <a:extLst>
              <a:ext uri="{FF2B5EF4-FFF2-40B4-BE49-F238E27FC236}">
                <a16:creationId xmlns:a16="http://schemas.microsoft.com/office/drawing/2014/main" id="{36E3F0E7-221F-9C48-2607-3B57F44F374B}"/>
              </a:ext>
            </a:extLst>
          </p:cNvPr>
          <p:cNvPicPr preferRelativeResize="0"/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11999" y="935176"/>
            <a:ext cx="4535423" cy="377061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hlinkClick r:id="rId7"/>
            <a:extLst>
              <a:ext uri="{FF2B5EF4-FFF2-40B4-BE49-F238E27FC236}">
                <a16:creationId xmlns:a16="http://schemas.microsoft.com/office/drawing/2014/main" id="{A0E3E8F3-9262-2D28-1ED4-A7E2B1C1BE2C}"/>
              </a:ext>
            </a:extLst>
          </p:cNvPr>
          <p:cNvSpPr/>
          <p:nvPr/>
        </p:nvSpPr>
        <p:spPr>
          <a:xfrm>
            <a:off x="6878766" y="1927122"/>
            <a:ext cx="1070375" cy="1070375"/>
          </a:xfrm>
          <a:prstGeom prst="ellipse">
            <a:avLst/>
          </a:prstGeom>
          <a:solidFill>
            <a:srgbClr val="009CD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oogle Shape;204;p34">
            <a:hlinkClick r:id="rId8"/>
            <a:extLst>
              <a:ext uri="{FF2B5EF4-FFF2-40B4-BE49-F238E27FC236}">
                <a16:creationId xmlns:a16="http://schemas.microsoft.com/office/drawing/2014/main" id="{9DB67235-E3F4-CC20-EC66-EA09C1906316}"/>
              </a:ext>
            </a:extLst>
          </p:cNvPr>
          <p:cNvPicPr preferRelativeResize="0"/>
          <p:nvPr/>
        </p:nvPicPr>
        <p:blipFill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06" y="2105062"/>
            <a:ext cx="714494" cy="7144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3945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56;p34">
            <a:extLst>
              <a:ext uri="{FF2B5EF4-FFF2-40B4-BE49-F238E27FC236}">
                <a16:creationId xmlns:a16="http://schemas.microsoft.com/office/drawing/2014/main" id="{56195F8A-A3AA-43EB-BBCA-A39FA092B851}"/>
              </a:ext>
            </a:extLst>
          </p:cNvPr>
          <p:cNvSpPr txBox="1"/>
          <p:nvPr/>
        </p:nvSpPr>
        <p:spPr>
          <a:xfrm>
            <a:off x="494215" y="1416004"/>
            <a:ext cx="4357559" cy="573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n-CA" sz="2200" b="1">
                <a:solidFill>
                  <a:srgbClr val="009CDE"/>
                </a:solidFill>
                <a:latin typeface="Inter" panose="02000503000000020004" pitchFamily="2" charset="0"/>
                <a:ea typeface="Inter" panose="02000503000000020004" pitchFamily="2" charset="0"/>
                <a:cs typeface="Poppins Black"/>
                <a:sym typeface="Poppins Black"/>
              </a:rPr>
              <a:t>iGUIDE Radix</a:t>
            </a:r>
          </a:p>
        </p:txBody>
      </p:sp>
      <p:sp>
        <p:nvSpPr>
          <p:cNvPr id="4" name="Google Shape;156;p34">
            <a:extLst>
              <a:ext uri="{FF2B5EF4-FFF2-40B4-BE49-F238E27FC236}">
                <a16:creationId xmlns:a16="http://schemas.microsoft.com/office/drawing/2014/main" id="{2B809E26-48E3-6C6E-EF52-D9FC144E21FE}"/>
              </a:ext>
            </a:extLst>
          </p:cNvPr>
          <p:cNvSpPr txBox="1"/>
          <p:nvPr/>
        </p:nvSpPr>
        <p:spPr>
          <a:xfrm>
            <a:off x="494215" y="1989977"/>
            <a:ext cx="3692774" cy="2015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spcAft>
                <a:spcPts val="600"/>
              </a:spcAft>
            </a:pPr>
            <a:r>
              <a:rPr lang="en-CA" sz="1100">
                <a:solidFill>
                  <a:srgbClr val="58595B"/>
                </a:solidFill>
                <a:latin typeface="Inter" panose="02000503000000020004" pitchFamily="2" charset="0"/>
                <a:ea typeface="Inter" panose="02000503000000020004" pitchFamily="2" charset="0"/>
                <a:sym typeface="Lato Black"/>
              </a:rPr>
              <a:t>iGUIDE RADIX provides fast and efficient site visual documentation. The online interface with lidar point cloud is shareable and can be used to view a site and measure in 3D space.</a:t>
            </a:r>
            <a:br>
              <a:rPr lang="en-CA" sz="1100" b="1">
                <a:latin typeface="Inter" panose="02000503000000020004" pitchFamily="2" charset="0"/>
                <a:ea typeface="Inter" panose="02000503000000020004" pitchFamily="2" charset="0"/>
                <a:cs typeface="Lato Black"/>
              </a:rPr>
            </a:br>
            <a:br>
              <a:rPr lang="en-CA" sz="1100" b="1">
                <a:latin typeface="Inter" panose="02000503000000020004" pitchFamily="2" charset="0"/>
                <a:ea typeface="Inter" panose="02000503000000020004" pitchFamily="2" charset="0"/>
                <a:cs typeface="Lato Black"/>
              </a:rPr>
            </a:br>
            <a:r>
              <a:rPr lang="en-CA" sz="1100" b="1">
                <a:solidFill>
                  <a:srgbClr val="58595B"/>
                </a:solidFill>
                <a:latin typeface="Inter" panose="02000503000000020004" pitchFamily="2" charset="0"/>
                <a:ea typeface="Inter" panose="02000503000000020004" pitchFamily="2" charset="0"/>
                <a:cs typeface="Lato Black"/>
                <a:sym typeface="Lato Black"/>
              </a:rPr>
              <a:t>Deliverables include: </a:t>
            </a:r>
            <a:endParaRPr lang="en-CA" sz="1100" b="1">
              <a:solidFill>
                <a:srgbClr val="009CDE"/>
              </a:solidFill>
              <a:latin typeface="Inter" panose="02000503000000020004" pitchFamily="2" charset="0"/>
              <a:ea typeface="Inter" panose="02000503000000020004" pitchFamily="2" charset="0"/>
              <a:cs typeface="Lato Black"/>
              <a:sym typeface="Lato Black"/>
            </a:endParaRPr>
          </a:p>
          <a:p>
            <a:pPr marL="216975" lvl="0" indent="-216975" defTabSz="914400" eaLnBrk="1" fontAlgn="ctr" latinLnBrk="0" hangingPunct="1">
              <a:spcAft>
                <a:spcPts val="600"/>
              </a:spcAft>
              <a:buClr>
                <a:srgbClr val="009CDE"/>
              </a:buClr>
              <a:buSzPct val="150000"/>
              <a:buBlip>
                <a:blip r:embed="rId2"/>
              </a:buBlip>
              <a:tabLst/>
              <a:defRPr/>
            </a:pPr>
            <a:r>
              <a:rPr lang="en-CA" sz="1100">
                <a:solidFill>
                  <a:srgbClr val="58595B"/>
                </a:solidFill>
                <a:latin typeface="Inter" panose="02000503000000020004" pitchFamily="2" charset="0"/>
                <a:ea typeface="Inter" panose="02000503000000020004" pitchFamily="2" charset="0"/>
                <a:cs typeface="Lato" panose="020F0502020204030203" pitchFamily="34" charset="0"/>
                <a:sym typeface="Lato Black"/>
              </a:rPr>
              <a:t>Lidar </a:t>
            </a:r>
            <a:r>
              <a:rPr lang="en-CA" sz="1100">
                <a:solidFill>
                  <a:srgbClr val="58595B"/>
                </a:solidFill>
                <a:latin typeface="Inter" panose="02000503000000020004" pitchFamily="2" charset="0"/>
                <a:ea typeface="Inter" panose="02000503000000020004" pitchFamily="2" charset="0"/>
                <a:cs typeface="Lato" panose="020F0502020204030203" pitchFamily="34" charset="0"/>
                <a:sym typeface="Lato Light"/>
              </a:rPr>
              <a:t>Point Cloud (DXF)</a:t>
            </a:r>
            <a:endParaRPr lang="en-US" sz="1100">
              <a:solidFill>
                <a:srgbClr val="58595B"/>
              </a:solidFill>
              <a:latin typeface="Inter" panose="02000503000000020004" pitchFamily="2" charset="0"/>
              <a:ea typeface="Inter" panose="02000503000000020004" pitchFamily="2" charset="0"/>
              <a:cs typeface="Lato" panose="020F0502020204030203" pitchFamily="34" charset="0"/>
            </a:endParaRPr>
          </a:p>
          <a:p>
            <a:pPr marL="216975" indent="-216975" fontAlgn="ctr">
              <a:spcAft>
                <a:spcPts val="600"/>
              </a:spcAft>
              <a:buClr>
                <a:srgbClr val="009CDE"/>
              </a:buClr>
              <a:buSzPct val="150000"/>
              <a:buBlip>
                <a:blip r:embed="rId2"/>
              </a:buBlip>
            </a:pPr>
            <a:r>
              <a:rPr lang="en-US" sz="1100">
                <a:solidFill>
                  <a:srgbClr val="58595B"/>
                </a:solidFill>
                <a:latin typeface="Inter" panose="02000503000000020004" pitchFamily="2" charset="0"/>
                <a:ea typeface="Inter" panose="02000503000000020004" pitchFamily="2" charset="0"/>
                <a:cs typeface="Lato" panose="020F0502020204030203" pitchFamily="34" charset="0"/>
              </a:rPr>
              <a:t>3D Virtual walkthrough</a:t>
            </a:r>
          </a:p>
          <a:p>
            <a:pPr marL="216975" indent="-216975" fontAlgn="ctr">
              <a:spcAft>
                <a:spcPts val="600"/>
              </a:spcAft>
              <a:buClr>
                <a:srgbClr val="009CDE"/>
              </a:buClr>
              <a:buSzPct val="150000"/>
              <a:buBlip>
                <a:blip r:embed="rId2"/>
              </a:buBlip>
            </a:pPr>
            <a:r>
              <a:rPr lang="en-US" sz="1100">
                <a:solidFill>
                  <a:srgbClr val="58595B"/>
                </a:solidFill>
                <a:latin typeface="Inter" panose="02000503000000020004" pitchFamily="2" charset="0"/>
                <a:ea typeface="Inter" panose="02000503000000020004" pitchFamily="2" charset="0"/>
                <a:cs typeface="Lato" panose="020F0502020204030203" pitchFamily="34" charset="0"/>
              </a:rPr>
              <a:t>Advanced on-screen measurements</a:t>
            </a:r>
          </a:p>
        </p:txBody>
      </p:sp>
      <p:pic>
        <p:nvPicPr>
          <p:cNvPr id="8" name="Google Shape;437;p51">
            <a:extLst>
              <a:ext uri="{FF2B5EF4-FFF2-40B4-BE49-F238E27FC236}">
                <a16:creationId xmlns:a16="http://schemas.microsoft.com/office/drawing/2014/main" id="{26440510-0EBF-05AD-F1DD-DAAAEB8A55A6}"/>
              </a:ext>
            </a:extLst>
          </p:cNvPr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1200" y="152400"/>
            <a:ext cx="1220403" cy="41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8238489-B9B9-40FE-7BC4-2A8635FC3E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423" t="-9876" r="-4752" b="-7450"/>
          <a:stretch/>
        </p:blipFill>
        <p:spPr>
          <a:xfrm rot="20977118">
            <a:off x="4397923" y="1085572"/>
            <a:ext cx="4328552" cy="3335815"/>
          </a:xfrm>
          <a:prstGeom prst="rect">
            <a:avLst/>
          </a:prstGeom>
        </p:spPr>
      </p:pic>
      <p:sp>
        <p:nvSpPr>
          <p:cNvPr id="6" name="Oval 5">
            <a:hlinkClick r:id="rId5"/>
            <a:extLst>
              <a:ext uri="{FF2B5EF4-FFF2-40B4-BE49-F238E27FC236}">
                <a16:creationId xmlns:a16="http://schemas.microsoft.com/office/drawing/2014/main" id="{8162D8F8-113B-0B92-64C6-466E843FE615}"/>
              </a:ext>
            </a:extLst>
          </p:cNvPr>
          <p:cNvSpPr/>
          <p:nvPr/>
        </p:nvSpPr>
        <p:spPr>
          <a:xfrm>
            <a:off x="7261005" y="2452192"/>
            <a:ext cx="1633260" cy="1633260"/>
          </a:xfrm>
          <a:prstGeom prst="ellipse">
            <a:avLst/>
          </a:prstGeom>
          <a:solidFill>
            <a:srgbClr val="009CD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u="sng">
                <a:latin typeface="Inter" panose="02000503000000020004" pitchFamily="2" charset="0"/>
                <a:ea typeface="Inter" panose="02000503000000020004" pitchFamily="2" charset="0"/>
                <a:cs typeface="Helvetica" panose="020B0604020202020204" pitchFamily="34" charset="0"/>
              </a:rPr>
              <a:t>EXPLORE SAMPLE RADIX WALK THROUGH</a:t>
            </a:r>
          </a:p>
        </p:txBody>
      </p:sp>
    </p:spTree>
    <p:extLst>
      <p:ext uri="{BB962C8B-B14F-4D97-AF65-F5344CB8AC3E}">
        <p14:creationId xmlns:p14="http://schemas.microsoft.com/office/powerpoint/2010/main" val="1716184770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988f84b-b931-44a0-b6a3-ee608a48a85f">57EFSVHMJNJX-1816499479-150946</_dlc_DocId>
    <_dlc_DocIdUrl xmlns="6988f84b-b931-44a0-b6a3-ee608a48a85f">
      <Url>https://planitar.sharepoint.com/sites/Corporate/_layouts/15/DocIdRedir.aspx?ID=57EFSVHMJNJX-1816499479-150946</Url>
      <Description>57EFSVHMJNJX-1816499479-150946</Description>
    </_dlc_DocIdUrl>
    <Target_x0020_Audiences xmlns="372bae78-dbd8-4e9e-81bf-830b082b3c04" xsi:nil="true"/>
    <TaxCatchAll xmlns="6988f84b-b931-44a0-b6a3-ee608a48a85f" xsi:nil="true"/>
    <_ModernAudienceTargetUserField xmlns="372bae78-dbd8-4e9e-81bf-830b082b3c04">
      <UserInfo>
        <DisplayName/>
        <AccountId xsi:nil="true"/>
        <AccountType/>
      </UserInfo>
    </_ModernAudienceTargetUserField>
    <lcf76f155ced4ddcb4097134ff3c332f xmlns="372bae78-dbd8-4e9e-81bf-830b082b3c04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E55663EEFFEB41879FEB2382930E93" ma:contentTypeVersion="18" ma:contentTypeDescription="Create a new document." ma:contentTypeScope="" ma:versionID="b08267d2e24e6b3d4c3d49f376c0f445">
  <xsd:schema xmlns:xsd="http://www.w3.org/2001/XMLSchema" xmlns:xs="http://www.w3.org/2001/XMLSchema" xmlns:p="http://schemas.microsoft.com/office/2006/metadata/properties" xmlns:ns2="6988f84b-b931-44a0-b6a3-ee608a48a85f" xmlns:ns3="372bae78-dbd8-4e9e-81bf-830b082b3c04" targetNamespace="http://schemas.microsoft.com/office/2006/metadata/properties" ma:root="true" ma:fieldsID="a3cbd394800a41bea4a5e010accab9c3" ns2:_="" ns3:_="">
    <xsd:import namespace="6988f84b-b931-44a0-b6a3-ee608a48a85f"/>
    <xsd:import namespace="372bae78-dbd8-4e9e-81bf-830b082b3c0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Target_x0020_Audiences" minOccurs="0"/>
                <xsd:element ref="ns3:_ModernAudienceTargetUserField" minOccurs="0"/>
                <xsd:element ref="ns3:_ModernAudienceAadObjectId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DateTaken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Location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88f84b-b931-44a0-b6a3-ee608a48a85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79750101-d8ca-4581-96c4-09535c3eec0e}" ma:internalName="TaxCatchAll" ma:showField="CatchAllData" ma:web="6988f84b-b931-44a0-b6a3-ee608a48a8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2bae78-dbd8-4e9e-81bf-830b082b3c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Target_x0020_Audiences" ma:index="16" nillable="true" ma:displayName="Target Audiences" ma:internalName="Target_x0020_Audiences">
      <xsd:simpleType>
        <xsd:restriction base="dms:Unknown"/>
      </xsd:simpleType>
    </xsd:element>
    <xsd:element name="_ModernAudienceTargetUserField" ma:index="17" nillable="true" ma:displayName="Audience" ma:list="UserInfo" ma:SharePointGroup="0" ma:internalName="_ModernAudienceTargetUserField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ModernAudienceAadObjectIds" ma:index="18" nillable="true" ma:displayName="AudienceIds" ma:list="{f146539d-56f2-4b77-ba28-1d5cf5409dbf}" ma:internalName="_ModernAudienceAadObjectIds" ma:readOnly="true" ma:showField="_AadObjectIdForUser" ma:web="6988f84b-b931-44a0-b6a3-ee608a48a8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65b16b39-48f8-44ba-ae5a-1441ec414c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7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3754993-525F-4196-A9D9-DFFD8F054E04}">
  <ds:schemaRefs>
    <ds:schemaRef ds:uri="http://schemas.microsoft.com/office/2006/documentManagement/types"/>
    <ds:schemaRef ds:uri="http://purl.org/dc/dcmitype/"/>
    <ds:schemaRef ds:uri="372bae78-dbd8-4e9e-81bf-830b082b3c04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purl.org/dc/terms/"/>
    <ds:schemaRef ds:uri="http://purl.org/dc/elements/1.1/"/>
    <ds:schemaRef ds:uri="http://schemas.microsoft.com/office/infopath/2007/PartnerControls"/>
    <ds:schemaRef ds:uri="6988f84b-b931-44a0-b6a3-ee608a48a85f"/>
  </ds:schemaRefs>
</ds:datastoreItem>
</file>

<file path=customXml/itemProps2.xml><?xml version="1.0" encoding="utf-8"?>
<ds:datastoreItem xmlns:ds="http://schemas.openxmlformats.org/officeDocument/2006/customXml" ds:itemID="{1B5F20F9-EBC1-486E-A176-7652BC7B0524}">
  <ds:schemaRefs>
    <ds:schemaRef ds:uri="372bae78-dbd8-4e9e-81bf-830b082b3c04"/>
    <ds:schemaRef ds:uri="6988f84b-b931-44a0-b6a3-ee608a48a85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611D641-EEE7-4F0F-8B01-B322FAEFD651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29498311-8FC3-43B4-B1A3-0A5E8D39DFB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972</Words>
  <Application>Microsoft Office PowerPoint</Application>
  <PresentationFormat>On-screen Show (16:9)</PresentationFormat>
  <Paragraphs>150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Helvetica</vt:lpstr>
      <vt:lpstr>Inter</vt:lpstr>
      <vt:lpstr>Arial</vt:lpstr>
      <vt:lpstr>Simple Light</vt:lpstr>
      <vt:lpstr>1_Simple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 quicker, for less, with iGUIDE</dc:title>
  <cp:lastModifiedBy>Maja Zivkovic</cp:lastModifiedBy>
  <cp:revision>6</cp:revision>
  <dcterms:modified xsi:type="dcterms:W3CDTF">2024-09-30T18:46:10Z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0x010100E7E55663EEFFEB41879FEB2382930E93</vt:lpwstr>
  </property>
  <property fmtid="{D5CDD505-2E9C-101B-9397-08002B2CF9AE}" pid="3" name="_dlc_DocIdItemGuid">
    <vt:lpwstr>569e7ae5-4ea7-443b-94b4-3ba49c5333f3</vt:lpwstr>
  </property>
  <property fmtid="{D5CDD505-2E9C-101B-9397-08002B2CF9AE}" pid="4" name="MediaServiceImageTags">
    <vt:lpwstr/>
  </property>
</Properties>
</file>